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83" r:id="rId4"/>
    <p:sldId id="259" r:id="rId5"/>
    <p:sldId id="280" r:id="rId6"/>
    <p:sldId id="273" r:id="rId7"/>
    <p:sldId id="274" r:id="rId8"/>
    <p:sldId id="276" r:id="rId9"/>
    <p:sldId id="278" r:id="rId10"/>
    <p:sldId id="277" r:id="rId11"/>
    <p:sldId id="279" r:id="rId12"/>
    <p:sldId id="282" r:id="rId13"/>
    <p:sldId id="28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7958"/>
  </p:normalViewPr>
  <p:slideViewPr>
    <p:cSldViewPr snapToGrid="0">
      <p:cViewPr varScale="1">
        <p:scale>
          <a:sx n="90" d="100"/>
          <a:sy n="90" d="100"/>
        </p:scale>
        <p:origin x="232"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63BDEB-8BB8-3342-8CD3-9602EFD18743}" type="datetimeFigureOut">
              <a:rPr lang="en-US" smtClean="0"/>
              <a:t>2/23/23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914447-7946-364D-9674-7B2D48C19AFF}" type="slidenum">
              <a:rPr lang="en-US" smtClean="0"/>
              <a:t>‹#›</a:t>
            </a:fld>
            <a:endParaRPr lang="en-US"/>
          </a:p>
        </p:txBody>
      </p:sp>
    </p:spTree>
    <p:extLst>
      <p:ext uri="{BB962C8B-B14F-4D97-AF65-F5344CB8AC3E}">
        <p14:creationId xmlns:p14="http://schemas.microsoft.com/office/powerpoint/2010/main" val="1014752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define productivity</a:t>
            </a:r>
          </a:p>
        </p:txBody>
      </p:sp>
      <p:sp>
        <p:nvSpPr>
          <p:cNvPr id="4" name="Slide Number Placeholder 3"/>
          <p:cNvSpPr>
            <a:spLocks noGrp="1"/>
          </p:cNvSpPr>
          <p:nvPr>
            <p:ph type="sldNum" sz="quarter" idx="5"/>
          </p:nvPr>
        </p:nvSpPr>
        <p:spPr/>
        <p:txBody>
          <a:bodyPr/>
          <a:lstStyle/>
          <a:p>
            <a:fld id="{C9914447-7946-364D-9674-7B2D48C19AFF}" type="slidenum">
              <a:rPr lang="en-US" smtClean="0"/>
              <a:t>2</a:t>
            </a:fld>
            <a:endParaRPr lang="en-US"/>
          </a:p>
        </p:txBody>
      </p:sp>
    </p:spTree>
    <p:extLst>
      <p:ext uri="{BB962C8B-B14F-4D97-AF65-F5344CB8AC3E}">
        <p14:creationId xmlns:p14="http://schemas.microsoft.com/office/powerpoint/2010/main" val="18792925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Hard to define productivity</a:t>
            </a:r>
          </a:p>
        </p:txBody>
      </p:sp>
      <p:sp>
        <p:nvSpPr>
          <p:cNvPr id="4" name="Slide Number Placeholder 3"/>
          <p:cNvSpPr>
            <a:spLocks noGrp="1"/>
          </p:cNvSpPr>
          <p:nvPr>
            <p:ph type="sldNum" sz="quarter" idx="5"/>
          </p:nvPr>
        </p:nvSpPr>
        <p:spPr/>
        <p:txBody>
          <a:bodyPr/>
          <a:lstStyle/>
          <a:p>
            <a:fld id="{C9914447-7946-364D-9674-7B2D48C19AFF}" type="slidenum">
              <a:rPr lang="en-US" smtClean="0"/>
              <a:t>3</a:t>
            </a:fld>
            <a:endParaRPr lang="en-US"/>
          </a:p>
        </p:txBody>
      </p:sp>
    </p:spTree>
    <p:extLst>
      <p:ext uri="{BB962C8B-B14F-4D97-AF65-F5344CB8AC3E}">
        <p14:creationId xmlns:p14="http://schemas.microsoft.com/office/powerpoint/2010/main" val="91887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venir Book" panose="02000503020000020003" pitchFamily="2" charset="0"/>
            </a:endParaRPr>
          </a:p>
        </p:txBody>
      </p:sp>
      <p:sp>
        <p:nvSpPr>
          <p:cNvPr id="4" name="Slide Number Placeholder 3"/>
          <p:cNvSpPr>
            <a:spLocks noGrp="1"/>
          </p:cNvSpPr>
          <p:nvPr>
            <p:ph type="sldNum" sz="quarter" idx="5"/>
          </p:nvPr>
        </p:nvSpPr>
        <p:spPr/>
        <p:txBody>
          <a:bodyPr/>
          <a:lstStyle/>
          <a:p>
            <a:fld id="{C9914447-7946-364D-9674-7B2D48C19AFF}" type="slidenum">
              <a:rPr lang="en-US" smtClean="0"/>
              <a:t>5</a:t>
            </a:fld>
            <a:endParaRPr lang="en-US"/>
          </a:p>
        </p:txBody>
      </p:sp>
    </p:spTree>
    <p:extLst>
      <p:ext uri="{BB962C8B-B14F-4D97-AF65-F5344CB8AC3E}">
        <p14:creationId xmlns:p14="http://schemas.microsoft.com/office/powerpoint/2010/main" val="1436920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latin typeface="Avenir Book" panose="02000503020000020003" pitchFamily="2" charset="0"/>
            </a:endParaRPr>
          </a:p>
        </p:txBody>
      </p:sp>
      <p:sp>
        <p:nvSpPr>
          <p:cNvPr id="4" name="Slide Number Placeholder 3"/>
          <p:cNvSpPr>
            <a:spLocks noGrp="1"/>
          </p:cNvSpPr>
          <p:nvPr>
            <p:ph type="sldNum" sz="quarter" idx="5"/>
          </p:nvPr>
        </p:nvSpPr>
        <p:spPr/>
        <p:txBody>
          <a:bodyPr/>
          <a:lstStyle/>
          <a:p>
            <a:fld id="{C9914447-7946-364D-9674-7B2D48C19AFF}" type="slidenum">
              <a:rPr lang="en-US" smtClean="0"/>
              <a:t>13</a:t>
            </a:fld>
            <a:endParaRPr lang="en-US"/>
          </a:p>
        </p:txBody>
      </p:sp>
    </p:spTree>
    <p:extLst>
      <p:ext uri="{BB962C8B-B14F-4D97-AF65-F5344CB8AC3E}">
        <p14:creationId xmlns:p14="http://schemas.microsoft.com/office/powerpoint/2010/main" val="23953041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AF5A3-BDB1-78FC-FBE0-CEB758BF10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70C5A51-2062-CAFA-493F-F15172B4E2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038C3A-90A9-18E5-B5BC-D853A6D051A0}"/>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5" name="Footer Placeholder 4">
            <a:extLst>
              <a:ext uri="{FF2B5EF4-FFF2-40B4-BE49-F238E27FC236}">
                <a16:creationId xmlns:a16="http://schemas.microsoft.com/office/drawing/2014/main" id="{454F47A9-04B8-9708-2D81-78C44D2069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34BEA3-FB6F-2CC6-66B5-381727F3355A}"/>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7555825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D0781-1AC6-35C4-DF97-4B3FEEDA587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1C5074-E1B4-C01F-A460-47EE9D7A01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AC95F7-BCD5-AF7D-55B1-A3E6374B80A5}"/>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5" name="Footer Placeholder 4">
            <a:extLst>
              <a:ext uri="{FF2B5EF4-FFF2-40B4-BE49-F238E27FC236}">
                <a16:creationId xmlns:a16="http://schemas.microsoft.com/office/drawing/2014/main" id="{D5ACF3B9-09F9-2990-C26B-6F5C69B4CF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91E3B0-1880-BD53-9C09-67F7714D1E3F}"/>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3356068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256DA0-C66D-8E39-B0B8-4BA901DD495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CDD3CFE-2A59-0BE8-32ED-113C78646B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BB65FA-0ABF-8B3F-96D9-BCABC0B5F7E0}"/>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5" name="Footer Placeholder 4">
            <a:extLst>
              <a:ext uri="{FF2B5EF4-FFF2-40B4-BE49-F238E27FC236}">
                <a16:creationId xmlns:a16="http://schemas.microsoft.com/office/drawing/2014/main" id="{99CBA6D0-5E4F-C571-5068-DD4A6F32BC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0A4372-C01D-DE6F-7093-AF109EE79D2E}"/>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728090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8BE12-E507-818C-DF61-A4AA0FEDD6B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7DB8856-D336-1629-F70C-FA36877692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CC773-268F-B033-4BAE-3FBD58CA5E18}"/>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5" name="Footer Placeholder 4">
            <a:extLst>
              <a:ext uri="{FF2B5EF4-FFF2-40B4-BE49-F238E27FC236}">
                <a16:creationId xmlns:a16="http://schemas.microsoft.com/office/drawing/2014/main" id="{135A846B-D98F-4B21-89EE-88D46A6C6B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30CCCB-B0AE-EBDF-5C31-8661DF784E04}"/>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2228810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7E27E-B543-D130-8B1F-6C574E33B3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12D9279-D12F-47C0-8BD1-0949FA823A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6C20E67-4EB3-FF05-DA91-1937A2DB45F6}"/>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5" name="Footer Placeholder 4">
            <a:extLst>
              <a:ext uri="{FF2B5EF4-FFF2-40B4-BE49-F238E27FC236}">
                <a16:creationId xmlns:a16="http://schemas.microsoft.com/office/drawing/2014/main" id="{867E58BC-D875-BD75-B226-E957EB5FC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977AB9D-0DF3-790B-8DD3-E04E07794949}"/>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3167723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2CA6F-8C6C-08F5-6A72-4250AB4375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9772EA-A942-E55B-E6C8-3840A2517E8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F6107C-F85C-2A18-329F-50CC42D018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55C8DD-5739-8930-1713-0D173F2EFE08}"/>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6" name="Footer Placeholder 5">
            <a:extLst>
              <a:ext uri="{FF2B5EF4-FFF2-40B4-BE49-F238E27FC236}">
                <a16:creationId xmlns:a16="http://schemas.microsoft.com/office/drawing/2014/main" id="{FDBAF801-D407-3ED4-6031-C7A78D590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9769A2-E643-67EE-9F49-EEE759EC892E}"/>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2413670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D6C2F-AA38-10B0-FFBB-A2D5FC710B2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D0B2E2D-C97C-224E-CEE0-E5B07E454A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F2902B-9D92-778E-8257-B6698291BD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8F5661-1DC9-4325-9219-4634DD74F2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68577E-885C-EC49-2EBD-06A2E8FB3BC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C96604F-9787-600D-1C15-01E8146943CA}"/>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8" name="Footer Placeholder 7">
            <a:extLst>
              <a:ext uri="{FF2B5EF4-FFF2-40B4-BE49-F238E27FC236}">
                <a16:creationId xmlns:a16="http://schemas.microsoft.com/office/drawing/2014/main" id="{EA377784-091F-4B76-C0EE-0D235A0D5DB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B6FF0A-268B-C3A7-EDF6-25AD17F00EEF}"/>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122397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ECFA8-EDE7-A790-FDD7-808E7D9E59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FB5C0C-29BF-3326-690A-C4B95133F543}"/>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4" name="Footer Placeholder 3">
            <a:extLst>
              <a:ext uri="{FF2B5EF4-FFF2-40B4-BE49-F238E27FC236}">
                <a16:creationId xmlns:a16="http://schemas.microsoft.com/office/drawing/2014/main" id="{10612DB9-B84B-EF88-804A-F6908F8ABF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CAE7508-FBEB-EE94-251F-D6A14A23D1E4}"/>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834503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8D903C-045A-44FE-3876-2D775D5D50A5}"/>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3" name="Footer Placeholder 2">
            <a:extLst>
              <a:ext uri="{FF2B5EF4-FFF2-40B4-BE49-F238E27FC236}">
                <a16:creationId xmlns:a16="http://schemas.microsoft.com/office/drawing/2014/main" id="{B205188D-1477-5828-DDC2-53800FA73D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49AD345-21F3-C741-1067-7317D83354C8}"/>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33513468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5C0B0-F861-753B-0FEF-1266DEBE31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2002C6A-530C-1612-8F38-33BF6C255E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66923A-6BE5-38FC-E751-2B16319E94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800B4A-576E-7187-F69D-1EE2F7CA30C8}"/>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6" name="Footer Placeholder 5">
            <a:extLst>
              <a:ext uri="{FF2B5EF4-FFF2-40B4-BE49-F238E27FC236}">
                <a16:creationId xmlns:a16="http://schemas.microsoft.com/office/drawing/2014/main" id="{EAD13677-2B3D-F73D-5168-42452C30ABF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74391-77C4-ED61-A3E3-CE6AFD1BAE95}"/>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2758074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E3AA6-9C4B-37CB-0858-91FD5B0370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C251B28-0B98-6D68-E9EA-FEBD994BC4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53E09F-E9C9-1DE8-2F26-F7A36BAAB4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4F3EB46-CDF7-F738-1F8B-7D387F90A4A9}"/>
              </a:ext>
            </a:extLst>
          </p:cNvPr>
          <p:cNvSpPr>
            <a:spLocks noGrp="1"/>
          </p:cNvSpPr>
          <p:nvPr>
            <p:ph type="dt" sz="half" idx="10"/>
          </p:nvPr>
        </p:nvSpPr>
        <p:spPr/>
        <p:txBody>
          <a:bodyPr/>
          <a:lstStyle/>
          <a:p>
            <a:fld id="{045FA6CA-807E-354C-8BB2-09AD2FB1081E}" type="datetimeFigureOut">
              <a:rPr lang="en-US" smtClean="0"/>
              <a:t>2/23/23</a:t>
            </a:fld>
            <a:endParaRPr lang="en-US"/>
          </a:p>
        </p:txBody>
      </p:sp>
      <p:sp>
        <p:nvSpPr>
          <p:cNvPr id="6" name="Footer Placeholder 5">
            <a:extLst>
              <a:ext uri="{FF2B5EF4-FFF2-40B4-BE49-F238E27FC236}">
                <a16:creationId xmlns:a16="http://schemas.microsoft.com/office/drawing/2014/main" id="{BF083EAA-CB32-5676-DD3A-FD6A0114EA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57AA22D-6AC7-E3DA-2795-0A4A4E1651DB}"/>
              </a:ext>
            </a:extLst>
          </p:cNvPr>
          <p:cNvSpPr>
            <a:spLocks noGrp="1"/>
          </p:cNvSpPr>
          <p:nvPr>
            <p:ph type="sldNum" sz="quarter" idx="12"/>
          </p:nvPr>
        </p:nvSpPr>
        <p:spPr/>
        <p:txBody>
          <a:bodyPr/>
          <a:lstStyle/>
          <a:p>
            <a:fld id="{BB98FA01-CFA9-9249-8513-2B8F70A081E6}" type="slidenum">
              <a:rPr lang="en-US" smtClean="0"/>
              <a:t>‹#›</a:t>
            </a:fld>
            <a:endParaRPr lang="en-US"/>
          </a:p>
        </p:txBody>
      </p:sp>
    </p:spTree>
    <p:extLst>
      <p:ext uri="{BB962C8B-B14F-4D97-AF65-F5344CB8AC3E}">
        <p14:creationId xmlns:p14="http://schemas.microsoft.com/office/powerpoint/2010/main" val="262309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20A143-E9FD-A262-1741-236FF4FB28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AA01BF-C134-5DF7-27D0-F27DC6DE26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E4E7F6-30DF-4069-88D3-CD109A8047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5FA6CA-807E-354C-8BB2-09AD2FB1081E}" type="datetimeFigureOut">
              <a:rPr lang="en-US" smtClean="0"/>
              <a:t>2/23/23</a:t>
            </a:fld>
            <a:endParaRPr lang="en-US"/>
          </a:p>
        </p:txBody>
      </p:sp>
      <p:sp>
        <p:nvSpPr>
          <p:cNvPr id="5" name="Footer Placeholder 4">
            <a:extLst>
              <a:ext uri="{FF2B5EF4-FFF2-40B4-BE49-F238E27FC236}">
                <a16:creationId xmlns:a16="http://schemas.microsoft.com/office/drawing/2014/main" id="{5F7F67EA-04D8-8D87-585A-39C260F74C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752BDBC-0839-20C9-4C77-3E700092BB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98FA01-CFA9-9249-8513-2B8F70A081E6}" type="slidenum">
              <a:rPr lang="en-US" smtClean="0"/>
              <a:t>‹#›</a:t>
            </a:fld>
            <a:endParaRPr lang="en-US"/>
          </a:p>
        </p:txBody>
      </p:sp>
    </p:spTree>
    <p:extLst>
      <p:ext uri="{BB962C8B-B14F-4D97-AF65-F5344CB8AC3E}">
        <p14:creationId xmlns:p14="http://schemas.microsoft.com/office/powerpoint/2010/main" val="3529462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nlp.stanford.edu/projects/histwords/" TargetMode="External"/><Relationship Id="rId3" Type="http://schemas.openxmlformats.org/officeDocument/2006/relationships/hyperlink" Target="https://books.google.com/ngrams/" TargetMode="External"/><Relationship Id="rId7" Type="http://schemas.openxmlformats.org/officeDocument/2006/relationships/hyperlink" Target="https://help.crowdtangle.com/en/articles/4302208-crowdtangle-for-academics-and-researchers" TargetMode="External"/><Relationship Id="rId2" Type="http://schemas.openxmlformats.org/officeDocument/2006/relationships/hyperlink" Target="https://github.com/kevctae/twint" TargetMode="External"/><Relationship Id="rId1" Type="http://schemas.openxmlformats.org/officeDocument/2006/relationships/slideLayout" Target="../slideLayouts/slideLayout2.xml"/><Relationship Id="rId6" Type="http://schemas.openxmlformats.org/officeDocument/2006/relationships/hyperlink" Target="https://github.com/smappnyu/youtube-data-api" TargetMode="External"/><Relationship Id="rId5" Type="http://schemas.openxmlformats.org/officeDocument/2006/relationships/hyperlink" Target="https://pypi.org/project/wiki-scraper/" TargetMode="External"/><Relationship Id="rId4" Type="http://schemas.openxmlformats.org/officeDocument/2006/relationships/hyperlink" Target="https://pypi.org/project/pmaw/#descriptio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data-is-plural.com/" TargetMode="External"/><Relationship Id="rId7" Type="http://schemas.openxmlformats.org/officeDocument/2006/relationships/hyperlink" Target="https://forrt.org/resources/" TargetMode="External"/><Relationship Id="rId2" Type="http://schemas.openxmlformats.org/officeDocument/2006/relationships/hyperlink" Target="https://search.gesis.org/?source=%7B%22query%22%3A%7B%22bool%22%3A%7B%22must%22%3A%7B%22match_all%22%3A%7B%7D%7D%2C%22filter%22%3A%5B%7B%22term%22%3A%7B%22type%22%3A%22all%22%7D%7D%5D%7D%7D%7D&amp;lang=en" TargetMode="External"/><Relationship Id="rId1" Type="http://schemas.openxmlformats.org/officeDocument/2006/relationships/slideLayout" Target="../slideLayouts/slideLayout2.xml"/><Relationship Id="rId6" Type="http://schemas.openxmlformats.org/officeDocument/2006/relationships/hyperlink" Target="https://docs.google.com/spreadsheets/d/1ejOJTNTL5ApCuGTUciV0REEEAqvhI2Rd2FCoj7afops/edit#gid=0" TargetMode="External"/><Relationship Id="rId5" Type="http://schemas.openxmlformats.org/officeDocument/2006/relationships/hyperlink" Target="https://www.nature.com/sdata/" TargetMode="External"/><Relationship Id="rId4" Type="http://schemas.openxmlformats.org/officeDocument/2006/relationships/hyperlink" Target="https://openpsychologydata.metajnl.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joshuaconradjackson.com/" TargetMode="External"/><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hyperlink" Target="mailto:joshua.jackson@chicagobooth.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pewresearch.org/" TargetMode="External"/><Relationship Id="rId3" Type="http://schemas.openxmlformats.org/officeDocument/2006/relationships/hyperlink" Target="https://europeanvaluesstudy.eu/" TargetMode="External"/><Relationship Id="rId7" Type="http://schemas.openxmlformats.org/officeDocument/2006/relationships/hyperlink" Target="https://www.gallup.com/178667/gallup-world-poll-work.aspx" TargetMode="External"/><Relationship Id="rId2" Type="http://schemas.openxmlformats.org/officeDocument/2006/relationships/hyperlink" Target="https://www.worldvaluessurvey.org/wvs.jsp" TargetMode="External"/><Relationship Id="rId1" Type="http://schemas.openxmlformats.org/officeDocument/2006/relationships/slideLayout" Target="../slideLayouts/slideLayout2.xml"/><Relationship Id="rId6" Type="http://schemas.openxmlformats.org/officeDocument/2006/relationships/hyperlink" Target="https://www.globalbarometer.net/survey_qu" TargetMode="External"/><Relationship Id="rId5" Type="http://schemas.openxmlformats.org/officeDocument/2006/relationships/hyperlink" Target="https://research.tilburguniversity.edu/en/activities/in-harmony-comparison-of-the-european-social-survey-and-the-europ" TargetMode="External"/><Relationship Id="rId10" Type="http://schemas.openxmlformats.org/officeDocument/2006/relationships/hyperlink" Target="https://link.springer.com/article/10.3758/s13428-022-01851-2" TargetMode="External"/><Relationship Id="rId4" Type="http://schemas.openxmlformats.org/officeDocument/2006/relationships/hyperlink" Target="https://www.europeansocialsurvey.org/" TargetMode="External"/><Relationship Id="rId9" Type="http://schemas.openxmlformats.org/officeDocument/2006/relationships/hyperlink" Target="https://ourworldindata.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seshatdatabank.info/" TargetMode="External"/><Relationship Id="rId3" Type="http://schemas.openxmlformats.org/officeDocument/2006/relationships/hyperlink" Target="https://d-place.org/contributions/Binford" TargetMode="External"/><Relationship Id="rId7" Type="http://schemas.openxmlformats.org/officeDocument/2006/relationships/hyperlink" Target="https://religiondatabase.org/landing/" TargetMode="External"/><Relationship Id="rId2" Type="http://schemas.openxmlformats.org/officeDocument/2006/relationships/hyperlink" Target="https://ehrafworldcultures.yale.edu/" TargetMode="External"/><Relationship Id="rId1" Type="http://schemas.openxmlformats.org/officeDocument/2006/relationships/slideLayout" Target="../slideLayouts/slideLayout2.xml"/><Relationship Id="rId6" Type="http://schemas.openxmlformats.org/officeDocument/2006/relationships/hyperlink" Target="https://pulotu.com/" TargetMode="External"/><Relationship Id="rId5" Type="http://schemas.openxmlformats.org/officeDocument/2006/relationships/hyperlink" Target="https://d-place.org/contributions/SCCS" TargetMode="External"/><Relationship Id="rId4" Type="http://schemas.openxmlformats.org/officeDocument/2006/relationships/hyperlink" Target="https://d-place.org/contributions/EA" TargetMode="External"/><Relationship Id="rId9" Type="http://schemas.openxmlformats.org/officeDocument/2006/relationships/hyperlink" Target="https://medialab.github.io/bhht-datascape/#database"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cdc.gov/brfss/index.html" TargetMode="External"/><Relationship Id="rId3" Type="http://schemas.openxmlformats.org/officeDocument/2006/relationships/hyperlink" Target="https://electionstudies.org/" TargetMode="External"/><Relationship Id="rId7" Type="http://schemas.openxmlformats.org/officeDocument/2006/relationships/hyperlink" Target="https://www.thearda.com/" TargetMode="External"/><Relationship Id="rId2" Type="http://schemas.openxmlformats.org/officeDocument/2006/relationships/hyperlink" Target="https://gss.norc.org/" TargetMode="External"/><Relationship Id="rId1" Type="http://schemas.openxmlformats.org/officeDocument/2006/relationships/slideLayout" Target="../slideLayouts/slideLayout2.xml"/><Relationship Id="rId6" Type="http://schemas.openxmlformats.org/officeDocument/2006/relationships/hyperlink" Target="https://wiki.humanconnectome.org/display/PublicData/HCP-YA+Data+Dictionary-+Updated+for+the+1200+Subject+Release" TargetMode="External"/><Relationship Id="rId5" Type="http://schemas.openxmlformats.org/officeDocument/2006/relationships/hyperlink" Target="https://www.humanconnectome.org/" TargetMode="External"/><Relationship Id="rId4" Type="http://schemas.openxmlformats.org/officeDocument/2006/relationships/hyperlink" Target="https://www.bls.gov/tus/"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growingupinaustralia.gov.au/" TargetMode="External"/><Relationship Id="rId3" Type="http://schemas.openxmlformats.org/officeDocument/2006/relationships/hyperlink" Target="https://nlsinfo.org/" TargetMode="External"/><Relationship Id="rId7" Type="http://schemas.openxmlformats.org/officeDocument/2006/relationships/hyperlink" Target="https://www.lissdata.nl/access-data" TargetMode="External"/><Relationship Id="rId2" Type="http://schemas.openxmlformats.org/officeDocument/2006/relationships/hyperlink" Target="https://www.personalitydevelopmentcollaborative.org/" TargetMode="External"/><Relationship Id="rId1" Type="http://schemas.openxmlformats.org/officeDocument/2006/relationships/slideLayout" Target="../slideLayouts/slideLayout2.xml"/><Relationship Id="rId6" Type="http://schemas.openxmlformats.org/officeDocument/2006/relationships/hyperlink" Target="https://www.ucl.ac.uk/ioe/departments-and-centres/centres/cohort-and-longitudinal-studies-enhancement-resources-closer" TargetMode="External"/><Relationship Id="rId5" Type="http://schemas.openxmlformats.org/officeDocument/2006/relationships/hyperlink" Target="https://abcdstudy.org/scientists/" TargetMode="External"/><Relationship Id="rId4" Type="http://schemas.openxmlformats.org/officeDocument/2006/relationships/hyperlink" Target="https://www.psych.auckland.ac.nz/en/about/new-zealand-attitudes-and-values-study.html" TargetMode="External"/><Relationship Id="rId9" Type="http://schemas.openxmlformats.org/officeDocument/2006/relationships/hyperlink" Target="https://midus.colectica.org/Account/Login?returnUrl=%2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FB340-D9F5-5D91-3574-034CF76978BA}"/>
              </a:ext>
            </a:extLst>
          </p:cNvPr>
          <p:cNvSpPr>
            <a:spLocks noGrp="1"/>
          </p:cNvSpPr>
          <p:nvPr>
            <p:ph type="ctrTitle"/>
          </p:nvPr>
        </p:nvSpPr>
        <p:spPr>
          <a:xfrm>
            <a:off x="872359" y="449702"/>
            <a:ext cx="10289627" cy="2387600"/>
          </a:xfrm>
        </p:spPr>
        <p:txBody>
          <a:bodyPr>
            <a:normAutofit/>
          </a:bodyPr>
          <a:lstStyle/>
          <a:p>
            <a:r>
              <a:rPr lang="en-US" sz="5000" dirty="0">
                <a:latin typeface="Arial" panose="020B0604020202020204" pitchFamily="34" charset="0"/>
                <a:cs typeface="Arial" panose="020B0604020202020204" pitchFamily="34" charset="0"/>
              </a:rPr>
              <a:t>Tips and Data Resources for Research in Graduate School</a:t>
            </a:r>
          </a:p>
        </p:txBody>
      </p:sp>
      <p:sp>
        <p:nvSpPr>
          <p:cNvPr id="3" name="Subtitle 2">
            <a:extLst>
              <a:ext uri="{FF2B5EF4-FFF2-40B4-BE49-F238E27FC236}">
                <a16:creationId xmlns:a16="http://schemas.microsoft.com/office/drawing/2014/main" id="{3D141002-B5EA-F5F2-2C00-D5ABFC1905A3}"/>
              </a:ext>
            </a:extLst>
          </p:cNvPr>
          <p:cNvSpPr>
            <a:spLocks noGrp="1"/>
          </p:cNvSpPr>
          <p:nvPr>
            <p:ph type="subTitle" idx="1"/>
          </p:nvPr>
        </p:nvSpPr>
        <p:spPr>
          <a:xfrm>
            <a:off x="1524000" y="3423363"/>
            <a:ext cx="9144000" cy="1655762"/>
          </a:xfrm>
        </p:spPr>
        <p:txBody>
          <a:bodyPr>
            <a:normAutofit fontScale="92500" lnSpcReduction="10000"/>
          </a:bodyPr>
          <a:lstStyle/>
          <a:p>
            <a:r>
              <a:rPr lang="en-US" dirty="0">
                <a:latin typeface="Arial" panose="020B0604020202020204" pitchFamily="34" charset="0"/>
                <a:cs typeface="Arial" panose="020B0604020202020204" pitchFamily="34" charset="0"/>
              </a:rPr>
              <a:t>Joshua Conrad Jackson</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Kellogg School of Management, Northwestern University</a:t>
            </a:r>
          </a:p>
          <a:p>
            <a:r>
              <a:rPr lang="en-US" dirty="0">
                <a:latin typeface="Arial" panose="020B0604020202020204" pitchFamily="34" charset="0"/>
                <a:cs typeface="Arial" panose="020B0604020202020204" pitchFamily="34" charset="0"/>
              </a:rPr>
              <a:t>Booth School of Business, University of Chicago</a:t>
            </a:r>
          </a:p>
        </p:txBody>
      </p:sp>
    </p:spTree>
    <p:extLst>
      <p:ext uri="{BB962C8B-B14F-4D97-AF65-F5344CB8AC3E}">
        <p14:creationId xmlns:p14="http://schemas.microsoft.com/office/powerpoint/2010/main" val="1183215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107F6062-2453-9854-8FF2-216A0C30D8C7}"/>
              </a:ext>
            </a:extLst>
          </p:cNvPr>
          <p:cNvGraphicFramePr>
            <a:graphicFrameLocks noGrp="1"/>
          </p:cNvGraphicFramePr>
          <p:nvPr>
            <p:extLst>
              <p:ext uri="{D42A27DB-BD31-4B8C-83A1-F6EECF244321}">
                <p14:modId xmlns:p14="http://schemas.microsoft.com/office/powerpoint/2010/main" val="3482225688"/>
              </p:ext>
            </p:extLst>
          </p:nvPr>
        </p:nvGraphicFramePr>
        <p:xfrm>
          <a:off x="-2" y="899197"/>
          <a:ext cx="12191999" cy="6089317"/>
        </p:xfrm>
        <a:graphic>
          <a:graphicData uri="http://schemas.openxmlformats.org/drawingml/2006/table">
            <a:tbl>
              <a:tblPr firstRow="1" bandRow="1">
                <a:tableStyleId>{5C22544A-7EE6-4342-B048-85BDC9FD1C3A}</a:tableStyleId>
              </a:tblPr>
              <a:tblGrid>
                <a:gridCol w="2805832">
                  <a:extLst>
                    <a:ext uri="{9D8B030D-6E8A-4147-A177-3AD203B41FA5}">
                      <a16:colId xmlns:a16="http://schemas.microsoft.com/office/drawing/2014/main" val="82197238"/>
                    </a:ext>
                  </a:extLst>
                </a:gridCol>
                <a:gridCol w="9386167">
                  <a:extLst>
                    <a:ext uri="{9D8B030D-6E8A-4147-A177-3AD203B41FA5}">
                      <a16:colId xmlns:a16="http://schemas.microsoft.com/office/drawing/2014/main" val="2694507382"/>
                    </a:ext>
                  </a:extLst>
                </a:gridCol>
              </a:tblGrid>
              <a:tr h="695528">
                <a:tc>
                  <a:txBody>
                    <a:bodyPr/>
                    <a:lstStyle/>
                    <a:p>
                      <a:r>
                        <a:rPr lang="en-US" sz="1600" b="1" dirty="0">
                          <a:solidFill>
                            <a:schemeClr val="bg1"/>
                          </a:solidFill>
                          <a:latin typeface="Arial" panose="020B0604020202020204" pitchFamily="34" charset="0"/>
                          <a:cs typeface="Arial" panose="020B0604020202020204" pitchFamily="34" charset="0"/>
                        </a:rPr>
                        <a:t>Name of Resource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600" dirty="0">
                          <a:solidFill>
                            <a:schemeClr val="bg1"/>
                          </a:solidFill>
                          <a:latin typeface="Arial" panose="020B0604020202020204" pitchFamily="34" charset="0"/>
                          <a:cs typeface="Arial" panose="020B0604020202020204" pitchFamily="34" charset="0"/>
                        </a:rPr>
                        <a:t>Description/Use </a:t>
                      </a:r>
                    </a:p>
                    <a:p>
                      <a:r>
                        <a:rPr lang="en-US" sz="1600" dirty="0">
                          <a:solidFill>
                            <a:schemeClr val="bg1"/>
                          </a:solidFill>
                          <a:latin typeface="Arial" panose="020B0604020202020204" pitchFamily="34" charset="0"/>
                          <a:cs typeface="Arial" panose="020B0604020202020204" pitchFamily="34" charset="0"/>
                        </a:rPr>
                        <a:t>(Yellow Shading Indicates Datasets I have not personally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421311423"/>
                  </a:ext>
                </a:extLst>
              </a:tr>
              <a:tr h="695528">
                <a:tc>
                  <a:txBody>
                    <a:bodyPr/>
                    <a:lstStyle/>
                    <a:p>
                      <a:r>
                        <a:rPr lang="en-US" sz="1600" dirty="0">
                          <a:latin typeface="Arial" panose="020B0604020202020204" pitchFamily="34" charset="0"/>
                          <a:cs typeface="Arial" panose="020B0604020202020204" pitchFamily="34" charset="0"/>
                          <a:hlinkClick r:id="rId2"/>
                        </a:rPr>
                        <a:t>Twitter via </a:t>
                      </a:r>
                      <a:r>
                        <a:rPr lang="en-US" sz="1600" dirty="0" err="1">
                          <a:latin typeface="Arial" panose="020B0604020202020204" pitchFamily="34" charset="0"/>
                          <a:cs typeface="Arial" panose="020B0604020202020204" pitchFamily="34" charset="0"/>
                          <a:hlinkClick r:id="rId2"/>
                        </a:rPr>
                        <a:t>twint</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latin typeface="Arial" panose="020B0604020202020204" pitchFamily="34" charset="0"/>
                          <a:cs typeface="Arial" panose="020B0604020202020204" pitchFamily="34" charset="0"/>
                        </a:rPr>
                        <a:t>Twitter recently shut down their free API for academics. </a:t>
                      </a:r>
                      <a:r>
                        <a:rPr lang="en-US" sz="1600" dirty="0" err="1">
                          <a:latin typeface="Arial" panose="020B0604020202020204" pitchFamily="34" charset="0"/>
                          <a:cs typeface="Arial" panose="020B0604020202020204" pitchFamily="34" charset="0"/>
                        </a:rPr>
                        <a:t>Twint</a:t>
                      </a:r>
                      <a:r>
                        <a:rPr lang="en-US" sz="1600" dirty="0">
                          <a:latin typeface="Arial" panose="020B0604020202020204" pitchFamily="34" charset="0"/>
                          <a:cs typeface="Arial" panose="020B0604020202020204" pitchFamily="34" charset="0"/>
                        </a:rPr>
                        <a:t> is an advanced twitter scraping and OSINT tool written in Python that doesn’t use Twitter’s API. </a:t>
                      </a:r>
                      <a:r>
                        <a:rPr lang="en-US" sz="1600" dirty="0">
                          <a:solidFill>
                            <a:srgbClr val="C00000"/>
                          </a:solidFill>
                          <a:latin typeface="Arial" panose="020B0604020202020204" pitchFamily="34" charset="0"/>
                          <a:cs typeface="Arial" panose="020B0604020202020204" pitchFamily="34" charset="0"/>
                        </a:rPr>
                        <a:t>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69012488"/>
                  </a:ext>
                </a:extLst>
              </a:tr>
              <a:tr h="695528">
                <a:tc>
                  <a:txBody>
                    <a:bodyPr/>
                    <a:lstStyle/>
                    <a:p>
                      <a:r>
                        <a:rPr lang="en-US" sz="1600" dirty="0">
                          <a:latin typeface="Arial" panose="020B0604020202020204" pitchFamily="34" charset="0"/>
                          <a:cs typeface="Arial" panose="020B0604020202020204" pitchFamily="34" charset="0"/>
                          <a:hlinkClick r:id="rId3"/>
                        </a:rPr>
                        <a:t>Google Books</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Google Books have several corpora, such as the </a:t>
                      </a:r>
                      <a:r>
                        <a:rPr lang="en-US" sz="1600" dirty="0" err="1">
                          <a:latin typeface="Arial" panose="020B0604020202020204" pitchFamily="34" charset="0"/>
                          <a:cs typeface="Arial" panose="020B0604020202020204" pitchFamily="34" charset="0"/>
                        </a:rPr>
                        <a:t>NGram</a:t>
                      </a:r>
                      <a:r>
                        <a:rPr lang="en-US" sz="1600" dirty="0">
                          <a:latin typeface="Arial" panose="020B0604020202020204" pitchFamily="34" charset="0"/>
                          <a:cs typeface="Arial" panose="020B0604020202020204" pitchFamily="34" charset="0"/>
                        </a:rPr>
                        <a:t> corpus, the corpus of genre-balanced American English (COHA), and the corpus of English fiction. </a:t>
                      </a:r>
                      <a:r>
                        <a:rPr lang="en-US" sz="1600" dirty="0">
                          <a:solidFill>
                            <a:srgbClr val="C00000"/>
                          </a:solidFill>
                          <a:latin typeface="Arial" panose="020B0604020202020204" pitchFamily="34" charset="0"/>
                          <a:cs typeface="Arial" panose="020B0604020202020204" pitchFamily="34" charset="0"/>
                        </a:rPr>
                        <a:t>All are 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2563821"/>
                  </a:ext>
                </a:extLst>
              </a:tr>
              <a:tr h="1093189">
                <a:tc>
                  <a:txBody>
                    <a:bodyPr/>
                    <a:lstStyle/>
                    <a:p>
                      <a:r>
                        <a:rPr lang="en-US" sz="1600" dirty="0">
                          <a:latin typeface="Arial" panose="020B0604020202020204" pitchFamily="34" charset="0"/>
                          <a:cs typeface="Arial" panose="020B0604020202020204" pitchFamily="34" charset="0"/>
                          <a:hlinkClick r:id="rId4"/>
                        </a:rPr>
                        <a:t>Reddit via PMAW</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PMAW is a wrapper for the </a:t>
                      </a:r>
                      <a:r>
                        <a:rPr lang="en-US" sz="1600" dirty="0" err="1">
                          <a:latin typeface="Arial" panose="020B0604020202020204" pitchFamily="34" charset="0"/>
                          <a:cs typeface="Arial" panose="020B0604020202020204" pitchFamily="34" charset="0"/>
                        </a:rPr>
                        <a:t>Pushshift</a:t>
                      </a:r>
                      <a:r>
                        <a:rPr lang="en-US" sz="1600" dirty="0">
                          <a:latin typeface="Arial" panose="020B0604020202020204" pitchFamily="34" charset="0"/>
                          <a:cs typeface="Arial" panose="020B0604020202020204" pitchFamily="34" charset="0"/>
                        </a:rPr>
                        <a:t> API, which uses multithreading to retrieve Reddit comments and submissions. </a:t>
                      </a:r>
                      <a:r>
                        <a:rPr lang="en-US" sz="1600" dirty="0" err="1">
                          <a:latin typeface="Arial" panose="020B0604020202020204" pitchFamily="34" charset="0"/>
                          <a:cs typeface="Arial" panose="020B0604020202020204" pitchFamily="34" charset="0"/>
                        </a:rPr>
                        <a:t>Pushshift</a:t>
                      </a:r>
                      <a:r>
                        <a:rPr lang="en-US" sz="1600" dirty="0">
                          <a:latin typeface="Arial" panose="020B0604020202020204" pitchFamily="34" charset="0"/>
                          <a:cs typeface="Arial" panose="020B0604020202020204" pitchFamily="34" charset="0"/>
                        </a:rPr>
                        <a:t> is the API for accessing reddit content. </a:t>
                      </a:r>
                      <a:r>
                        <a:rPr lang="en-US" sz="1600" dirty="0">
                          <a:solidFill>
                            <a:srgbClr val="C00000"/>
                          </a:solidFill>
                          <a:latin typeface="Arial" panose="020B0604020202020204" pitchFamily="34" charset="0"/>
                          <a:cs typeface="Arial" panose="020B0604020202020204" pitchFamily="34" charset="0"/>
                        </a:rPr>
                        <a:t>Both are 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8103341"/>
                  </a:ext>
                </a:extLst>
              </a:tr>
              <a:tr h="695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5"/>
                        </a:rPr>
                        <a:t>Wikipedia via wiki-scraper</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latin typeface="Arial" panose="020B0604020202020204" pitchFamily="34" charset="0"/>
                          <a:cs typeface="Arial" panose="020B0604020202020204" pitchFamily="34" charset="0"/>
                        </a:rPr>
                        <a:t>Wikipedia has explicitly allowed scraping. Wiki-scraper is one of many libraries which scrape data from Wikipedia, and comes with many NLP functions to clean Wikipedia text. </a:t>
                      </a:r>
                      <a:r>
                        <a:rPr lang="en-US" sz="1600" dirty="0">
                          <a:solidFill>
                            <a:srgbClr val="C00000"/>
                          </a:solidFill>
                          <a:latin typeface="Arial" panose="020B0604020202020204" pitchFamily="34" charset="0"/>
                          <a:cs typeface="Arial" panose="020B0604020202020204" pitchFamily="34" charset="0"/>
                        </a:rPr>
                        <a:t>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858718976"/>
                  </a:ext>
                </a:extLst>
              </a:tr>
              <a:tr h="695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6"/>
                        </a:rPr>
                        <a:t>YouTube Data API</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err="1">
                          <a:latin typeface="Arial" panose="020B0604020202020204" pitchFamily="34" charset="0"/>
                          <a:cs typeface="Arial" panose="020B0604020202020204" pitchFamily="34" charset="0"/>
                        </a:rPr>
                        <a:t>Youtube</a:t>
                      </a:r>
                      <a:r>
                        <a:rPr lang="en-US" sz="1600" dirty="0">
                          <a:latin typeface="Arial" panose="020B0604020202020204" pitchFamily="34" charset="0"/>
                          <a:cs typeface="Arial" panose="020B0604020202020204" pitchFamily="34" charset="0"/>
                        </a:rPr>
                        <a:t>-data-API is a Python client for collecting and parsing public data from the </a:t>
                      </a:r>
                      <a:r>
                        <a:rPr lang="en-US" sz="1600" dirty="0" err="1">
                          <a:latin typeface="Arial" panose="020B0604020202020204" pitchFamily="34" charset="0"/>
                          <a:cs typeface="Arial" panose="020B0604020202020204" pitchFamily="34" charset="0"/>
                        </a:rPr>
                        <a:t>Youtube</a:t>
                      </a:r>
                      <a:r>
                        <a:rPr lang="en-US" sz="1600" dirty="0">
                          <a:latin typeface="Arial" panose="020B0604020202020204" pitchFamily="34" charset="0"/>
                          <a:cs typeface="Arial" panose="020B0604020202020204" pitchFamily="34" charset="0"/>
                        </a:rPr>
                        <a:t> API. </a:t>
                      </a:r>
                      <a:r>
                        <a:rPr lang="en-US" sz="1600" dirty="0">
                          <a:solidFill>
                            <a:srgbClr val="C00000"/>
                          </a:solidFill>
                          <a:latin typeface="Arial" panose="020B0604020202020204" pitchFamily="34" charset="0"/>
                          <a:cs typeface="Arial" panose="020B0604020202020204" pitchFamily="34" charset="0"/>
                        </a:rPr>
                        <a:t>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25694028"/>
                  </a:ext>
                </a:extLst>
              </a:tr>
              <a:tr h="695528">
                <a:tc>
                  <a:txBody>
                    <a:bodyPr/>
                    <a:lstStyle/>
                    <a:p>
                      <a:r>
                        <a:rPr lang="en-US" sz="1600" dirty="0">
                          <a:latin typeface="Arial" panose="020B0604020202020204" pitchFamily="34" charset="0"/>
                          <a:cs typeface="Arial" panose="020B0604020202020204" pitchFamily="34" charset="0"/>
                          <a:hlinkClick r:id="rId7"/>
                        </a:rPr>
                        <a:t>Facebook via </a:t>
                      </a:r>
                      <a:r>
                        <a:rPr lang="en-US" sz="1600" dirty="0" err="1">
                          <a:latin typeface="Arial" panose="020B0604020202020204" pitchFamily="34" charset="0"/>
                          <a:cs typeface="Arial" panose="020B0604020202020204" pitchFamily="34" charset="0"/>
                          <a:hlinkClick r:id="rId7"/>
                        </a:rPr>
                        <a:t>Crowdtangle</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err="1">
                          <a:latin typeface="Arial" panose="020B0604020202020204" pitchFamily="34" charset="0"/>
                          <a:cs typeface="Arial" panose="020B0604020202020204" pitchFamily="34" charset="0"/>
                        </a:rPr>
                        <a:t>Crowdtangle</a:t>
                      </a:r>
                      <a:r>
                        <a:rPr lang="en-US" sz="1600" dirty="0">
                          <a:latin typeface="Arial" panose="020B0604020202020204" pitchFamily="34" charset="0"/>
                          <a:cs typeface="Arial" panose="020B0604020202020204" pitchFamily="34" charset="0"/>
                        </a:rPr>
                        <a:t> is a platform specifically designed for researchers and academics. </a:t>
                      </a:r>
                      <a:r>
                        <a:rPr lang="en-US" sz="1600" dirty="0" err="1">
                          <a:latin typeface="Arial" panose="020B0604020202020204" pitchFamily="34" charset="0"/>
                          <a:cs typeface="Arial" panose="020B0604020202020204" pitchFamily="34" charset="0"/>
                        </a:rPr>
                        <a:t>Crowdtangle</a:t>
                      </a:r>
                      <a:r>
                        <a:rPr lang="en-US" sz="1600" dirty="0">
                          <a:latin typeface="Arial" panose="020B0604020202020204" pitchFamily="34" charset="0"/>
                          <a:cs typeface="Arial" panose="020B0604020202020204" pitchFamily="34" charset="0"/>
                        </a:rPr>
                        <a:t> tracks data from public content across Facebook. </a:t>
                      </a:r>
                      <a:r>
                        <a:rPr lang="en-US" sz="1600" dirty="0">
                          <a:solidFill>
                            <a:srgbClr val="C00000"/>
                          </a:solidFill>
                          <a:latin typeface="Arial" panose="020B0604020202020204" pitchFamily="34" charset="0"/>
                          <a:cs typeface="Arial" panose="020B0604020202020204" pitchFamily="34" charset="0"/>
                        </a:rPr>
                        <a:t>Requires short application by faculty member.</a:t>
                      </a:r>
                      <a:endParaRPr lang="en-US" sz="1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754349585"/>
                  </a:ext>
                </a:extLst>
              </a:tr>
              <a:tr h="6955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8"/>
                        </a:rPr>
                        <a:t>HistWords</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err="1">
                          <a:latin typeface="Arial" panose="020B0604020202020204" pitchFamily="34" charset="0"/>
                          <a:cs typeface="Arial" panose="020B0604020202020204" pitchFamily="34" charset="0"/>
                        </a:rPr>
                        <a:t>Histwords</a:t>
                      </a:r>
                      <a:r>
                        <a:rPr lang="en-US" sz="1600" dirty="0">
                          <a:latin typeface="Arial" panose="020B0604020202020204" pitchFamily="34" charset="0"/>
                          <a:cs typeface="Arial" panose="020B0604020202020204" pitchFamily="34" charset="0"/>
                        </a:rPr>
                        <a:t> contains a set of pretrained language models in Google Books corpora over 200 years of history. Ideal for studying changes in concept associations over time. </a:t>
                      </a:r>
                      <a:r>
                        <a:rPr lang="en-US" sz="1600" dirty="0">
                          <a:solidFill>
                            <a:srgbClr val="C00000"/>
                          </a:solidFill>
                          <a:latin typeface="Arial" panose="020B0604020202020204" pitchFamily="34" charset="0"/>
                          <a:cs typeface="Arial" panose="020B0604020202020204" pitchFamily="34" charset="0"/>
                        </a:rPr>
                        <a:t>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4734919"/>
                  </a:ext>
                </a:extLst>
              </a:tr>
            </a:tbl>
          </a:graphicData>
        </a:graphic>
      </p:graphicFrame>
      <p:sp>
        <p:nvSpPr>
          <p:cNvPr id="2" name="Rectangle 1">
            <a:extLst>
              <a:ext uri="{FF2B5EF4-FFF2-40B4-BE49-F238E27FC236}">
                <a16:creationId xmlns:a16="http://schemas.microsoft.com/office/drawing/2014/main" id="{5B21D31B-70FA-D9DA-78B8-EA6D8AED79D1}"/>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0FC6E7B-6F37-58FA-3BF6-C84BF4737DBE}"/>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Accessing Big Data on the Internet</a:t>
            </a:r>
          </a:p>
        </p:txBody>
      </p:sp>
    </p:spTree>
    <p:extLst>
      <p:ext uri="{BB962C8B-B14F-4D97-AF65-F5344CB8AC3E}">
        <p14:creationId xmlns:p14="http://schemas.microsoft.com/office/powerpoint/2010/main" val="1098835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107F6062-2453-9854-8FF2-216A0C30D8C7}"/>
              </a:ext>
            </a:extLst>
          </p:cNvPr>
          <p:cNvGraphicFramePr>
            <a:graphicFrameLocks noGrp="1"/>
          </p:cNvGraphicFramePr>
          <p:nvPr>
            <p:extLst>
              <p:ext uri="{D42A27DB-BD31-4B8C-83A1-F6EECF244321}">
                <p14:modId xmlns:p14="http://schemas.microsoft.com/office/powerpoint/2010/main" val="1839460798"/>
              </p:ext>
            </p:extLst>
          </p:nvPr>
        </p:nvGraphicFramePr>
        <p:xfrm>
          <a:off x="-1" y="899197"/>
          <a:ext cx="12191998" cy="5958802"/>
        </p:xfrm>
        <a:graphic>
          <a:graphicData uri="http://schemas.openxmlformats.org/drawingml/2006/table">
            <a:tbl>
              <a:tblPr firstRow="1" bandRow="1">
                <a:tableStyleId>{5C22544A-7EE6-4342-B048-85BDC9FD1C3A}</a:tableStyleId>
              </a:tblPr>
              <a:tblGrid>
                <a:gridCol w="4603532">
                  <a:extLst>
                    <a:ext uri="{9D8B030D-6E8A-4147-A177-3AD203B41FA5}">
                      <a16:colId xmlns:a16="http://schemas.microsoft.com/office/drawing/2014/main" val="82197238"/>
                    </a:ext>
                  </a:extLst>
                </a:gridCol>
                <a:gridCol w="7588466">
                  <a:extLst>
                    <a:ext uri="{9D8B030D-6E8A-4147-A177-3AD203B41FA5}">
                      <a16:colId xmlns:a16="http://schemas.microsoft.com/office/drawing/2014/main" val="2694507382"/>
                    </a:ext>
                  </a:extLst>
                </a:gridCol>
              </a:tblGrid>
              <a:tr h="959249">
                <a:tc>
                  <a:txBody>
                    <a:bodyPr/>
                    <a:lstStyle/>
                    <a:p>
                      <a:r>
                        <a:rPr lang="en-US" sz="1600" b="1" dirty="0">
                          <a:solidFill>
                            <a:schemeClr val="bg1"/>
                          </a:solidFill>
                          <a:latin typeface="Arial" panose="020B0604020202020204" pitchFamily="34" charset="0"/>
                          <a:cs typeface="Arial" panose="020B0604020202020204" pitchFamily="34" charset="0"/>
                        </a:rPr>
                        <a:t>Name of Resource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600" dirty="0">
                          <a:solidFill>
                            <a:schemeClr val="bg1"/>
                          </a:solidFill>
                          <a:latin typeface="Arial" panose="020B0604020202020204" pitchFamily="34" charset="0"/>
                          <a:cs typeface="Arial" panose="020B0604020202020204" pitchFamily="34" charset="0"/>
                        </a:rPr>
                        <a:t>Description/Use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421311423"/>
                  </a:ext>
                </a:extLst>
              </a:tr>
              <a:tr h="959249">
                <a:tc>
                  <a:txBody>
                    <a:bodyPr/>
                    <a:lstStyle/>
                    <a:p>
                      <a:r>
                        <a:rPr lang="en-US" sz="1600" dirty="0">
                          <a:latin typeface="Arial" panose="020B0604020202020204" pitchFamily="34" charset="0"/>
                          <a:cs typeface="Arial" panose="020B0604020202020204" pitchFamily="34" charset="0"/>
                          <a:hlinkClick r:id="rId2"/>
                        </a:rPr>
                        <a:t>GESIS</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Aggregator published by Leibniz Institute for Social Sciences. Search for social science research data, variables, instruments, or literature. </a:t>
                      </a:r>
                      <a:r>
                        <a:rPr lang="en-US" sz="1600" dirty="0">
                          <a:solidFill>
                            <a:srgbClr val="C00000"/>
                          </a:solidFill>
                          <a:latin typeface="Arial" panose="020B0604020202020204" pitchFamily="34" charset="0"/>
                          <a:cs typeface="Arial" panose="020B0604020202020204" pitchFamily="34" charset="0"/>
                        </a:rPr>
                        <a:t>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12488"/>
                  </a:ext>
                </a:extLst>
              </a:tr>
              <a:tr h="959249">
                <a:tc>
                  <a:txBody>
                    <a:bodyPr/>
                    <a:lstStyle/>
                    <a:p>
                      <a:r>
                        <a:rPr lang="en-US" sz="1600" dirty="0">
                          <a:latin typeface="Arial" panose="020B0604020202020204" pitchFamily="34" charset="0"/>
                          <a:cs typeface="Arial" panose="020B0604020202020204" pitchFamily="34" charset="0"/>
                          <a:hlinkClick r:id="rId3"/>
                        </a:rPr>
                        <a:t>Data is Plural</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Weekly newsletter of useful/curious datasets hosted by Jeremy Singer-Vine. There have been 321 additions since October 2015. </a:t>
                      </a:r>
                      <a:r>
                        <a:rPr lang="en-US" sz="1600" dirty="0">
                          <a:solidFill>
                            <a:srgbClr val="C00000"/>
                          </a:solidFill>
                          <a:latin typeface="Arial" panose="020B0604020202020204" pitchFamily="34" charset="0"/>
                          <a:cs typeface="Arial" panose="020B0604020202020204" pitchFamily="34" charset="0"/>
                        </a:rPr>
                        <a:t>Free to access/subscribe.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2563821"/>
                  </a:ext>
                </a:extLst>
              </a:tr>
              <a:tr h="961354">
                <a:tc>
                  <a:txBody>
                    <a:bodyPr/>
                    <a:lstStyle/>
                    <a:p>
                      <a:r>
                        <a:rPr lang="en-US" sz="1600" dirty="0">
                          <a:latin typeface="Arial" panose="020B0604020202020204" pitchFamily="34" charset="0"/>
                          <a:cs typeface="Arial" panose="020B0604020202020204" pitchFamily="34" charset="0"/>
                          <a:hlinkClick r:id="rId4"/>
                        </a:rPr>
                        <a:t>Journal of Open Psychology Data</a:t>
                      </a:r>
                      <a:endParaRPr lang="en-US" sz="1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5"/>
                        </a:rPr>
                        <a:t>Nature Scientific Data</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Both journals dedicated to publishing open-access and curated datasets for secondary analysis. </a:t>
                      </a:r>
                      <a:r>
                        <a:rPr lang="en-US" sz="1600" dirty="0">
                          <a:solidFill>
                            <a:srgbClr val="C00000"/>
                          </a:solidFill>
                          <a:latin typeface="Arial" panose="020B0604020202020204" pitchFamily="34" charset="0"/>
                          <a:cs typeface="Arial" panose="020B0604020202020204" pitchFamily="34" charset="0"/>
                        </a:rPr>
                        <a:t>Free to access/subscribe. </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8103341"/>
                  </a:ext>
                </a:extLst>
              </a:tr>
              <a:tr h="98627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6"/>
                        </a:rPr>
                        <a:t>Open Psychological Stimulus Sets and Datasets</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Spreadsheet curated by Cameron Brick which lists over 150 datasets and stimulus sets, ideal for academic use. Contains information about version number, sample size, and access info. </a:t>
                      </a:r>
                      <a:r>
                        <a:rPr lang="en-US" sz="1600" dirty="0">
                          <a:solidFill>
                            <a:srgbClr val="C00000"/>
                          </a:solidFill>
                          <a:latin typeface="Arial" panose="020B0604020202020204" pitchFamily="34" charset="0"/>
                          <a:cs typeface="Arial" panose="020B0604020202020204" pitchFamily="34" charset="0"/>
                        </a:rPr>
                        <a:t>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5694028"/>
                  </a:ext>
                </a:extLst>
              </a:tr>
              <a:tr h="11334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7"/>
                        </a:rPr>
                        <a:t>FORRT</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Framework for Open Reproducible Research Training. Provides open educational resources designed to support the teaching and mentoring of open science. Lesson plans, tutorial videos, and other information ideal for grad students. </a:t>
                      </a:r>
                      <a:r>
                        <a:rPr lang="en-US" sz="1600" dirty="0">
                          <a:solidFill>
                            <a:srgbClr val="C00000"/>
                          </a:solidFill>
                          <a:latin typeface="Arial" panose="020B0604020202020204" pitchFamily="34" charset="0"/>
                          <a:cs typeface="Arial" panose="020B0604020202020204" pitchFamily="34" charset="0"/>
                        </a:rPr>
                        <a:t>Free to access.</a:t>
                      </a:r>
                      <a:r>
                        <a:rPr lang="en-US" sz="1600" dirty="0">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349585"/>
                  </a:ext>
                </a:extLst>
              </a:tr>
            </a:tbl>
          </a:graphicData>
        </a:graphic>
      </p:graphicFrame>
      <p:sp>
        <p:nvSpPr>
          <p:cNvPr id="2" name="Rectangle 1">
            <a:extLst>
              <a:ext uri="{FF2B5EF4-FFF2-40B4-BE49-F238E27FC236}">
                <a16:creationId xmlns:a16="http://schemas.microsoft.com/office/drawing/2014/main" id="{5B21D31B-70FA-D9DA-78B8-EA6D8AED79D1}"/>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0FC6E7B-6F37-58FA-3BF6-C84BF4737DBE}"/>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Dataset Aggregators</a:t>
            </a:r>
          </a:p>
        </p:txBody>
      </p:sp>
    </p:spTree>
    <p:extLst>
      <p:ext uri="{BB962C8B-B14F-4D97-AF65-F5344CB8AC3E}">
        <p14:creationId xmlns:p14="http://schemas.microsoft.com/office/powerpoint/2010/main" val="1938926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9D671-D36D-41D2-3CAE-3254A4CE8718}"/>
              </a:ext>
            </a:extLst>
          </p:cNvPr>
          <p:cNvSpPr>
            <a:spLocks noGrp="1"/>
          </p:cNvSpPr>
          <p:nvPr>
            <p:ph idx="1"/>
          </p:nvPr>
        </p:nvSpPr>
        <p:spPr>
          <a:xfrm>
            <a:off x="499997" y="1453019"/>
            <a:ext cx="11963400" cy="3205575"/>
          </a:xfrm>
        </p:spPr>
        <p:txBody>
          <a:bodyPr>
            <a:normAutofit/>
          </a:bodyPr>
          <a:lstStyle/>
          <a:p>
            <a:pPr marL="0" indent="0">
              <a:buNone/>
            </a:pPr>
            <a:r>
              <a:rPr lang="en-US" b="1" dirty="0">
                <a:latin typeface="Arial" panose="020B0604020202020204" pitchFamily="34" charset="0"/>
                <a:cs typeface="Arial" panose="020B0604020202020204" pitchFamily="34" charset="0"/>
              </a:rPr>
              <a:t>1. Hopefully, Something for Most People: </a:t>
            </a:r>
          </a:p>
          <a:p>
            <a:pPr lvl="1"/>
            <a:r>
              <a:rPr lang="en-US" sz="2800" dirty="0">
                <a:latin typeface="Arial" panose="020B0604020202020204" pitchFamily="34" charset="0"/>
                <a:cs typeface="Arial" panose="020B0604020202020204" pitchFamily="34" charset="0"/>
              </a:rPr>
              <a:t>Ten concrete tips for graduate students</a:t>
            </a:r>
          </a:p>
          <a:p>
            <a:pPr marL="457200" lvl="1"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Something for Everyone: </a:t>
            </a:r>
          </a:p>
          <a:p>
            <a:pPr lvl="1"/>
            <a:r>
              <a:rPr lang="en-US" sz="2800" dirty="0">
                <a:latin typeface="Arial" panose="020B0604020202020204" pitchFamily="34" charset="0"/>
                <a:cs typeface="Arial" panose="020B0604020202020204" pitchFamily="34" charset="0"/>
              </a:rPr>
              <a:t>Finding free datasets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DB61C0AA-F80D-ADF9-CF4B-4D293F183DFF}"/>
              </a:ext>
            </a:extLst>
          </p:cNvPr>
          <p:cNvSpPr txBox="1">
            <a:spLocks/>
          </p:cNvSpPr>
          <p:nvPr/>
        </p:nvSpPr>
        <p:spPr>
          <a:xfrm>
            <a:off x="499997" y="5624186"/>
            <a:ext cx="10515600" cy="827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Arial" panose="020B0604020202020204" pitchFamily="34" charset="0"/>
                <a:cs typeface="Arial" panose="020B0604020202020204" pitchFamily="34" charset="0"/>
              </a:rPr>
              <a:t>Slides hosted at: </a:t>
            </a:r>
          </a:p>
        </p:txBody>
      </p:sp>
      <p:sp>
        <p:nvSpPr>
          <p:cNvPr id="7" name="Rectangle 6">
            <a:extLst>
              <a:ext uri="{FF2B5EF4-FFF2-40B4-BE49-F238E27FC236}">
                <a16:creationId xmlns:a16="http://schemas.microsoft.com/office/drawing/2014/main" id="{A2971026-54FF-BFE9-2285-06F3984810C3}"/>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EE4F58C-0B4E-4B3B-9A46-C8C35D76C4E8}"/>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Overview of Talk</a:t>
            </a:r>
          </a:p>
        </p:txBody>
      </p:sp>
    </p:spTree>
    <p:extLst>
      <p:ext uri="{BB962C8B-B14F-4D97-AF65-F5344CB8AC3E}">
        <p14:creationId xmlns:p14="http://schemas.microsoft.com/office/powerpoint/2010/main" val="3102042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D052FB-62D7-D74A-9FD7-89969325F95B}"/>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E64E8B9-FB1C-1547-F5A4-42468C47B6C5}"/>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Thank you!</a:t>
            </a:r>
          </a:p>
        </p:txBody>
      </p:sp>
      <p:sp>
        <p:nvSpPr>
          <p:cNvPr id="4" name="Content Placeholder 2">
            <a:extLst>
              <a:ext uri="{FF2B5EF4-FFF2-40B4-BE49-F238E27FC236}">
                <a16:creationId xmlns:a16="http://schemas.microsoft.com/office/drawing/2014/main" id="{5E6221F5-844C-48E5-789D-FE2547B0D78F}"/>
              </a:ext>
            </a:extLst>
          </p:cNvPr>
          <p:cNvSpPr>
            <a:spLocks noGrp="1"/>
          </p:cNvSpPr>
          <p:nvPr>
            <p:ph idx="1"/>
          </p:nvPr>
        </p:nvSpPr>
        <p:spPr>
          <a:xfrm>
            <a:off x="3368339" y="1664959"/>
            <a:ext cx="5958213" cy="3619294"/>
          </a:xfrm>
        </p:spPr>
        <p:txBody>
          <a:bodyPr>
            <a:normAutofit/>
          </a:bodyPr>
          <a:lstStyle/>
          <a:p>
            <a:pPr marL="0" indent="0" algn="ctr">
              <a:spcAft>
                <a:spcPts val="1000"/>
              </a:spcAft>
              <a:buNone/>
            </a:pPr>
            <a:r>
              <a:rPr lang="en-US" dirty="0">
                <a:latin typeface="Arial" panose="020B0604020202020204" pitchFamily="34" charset="0"/>
                <a:cs typeface="Arial" panose="020B0604020202020204" pitchFamily="34" charset="0"/>
              </a:rPr>
              <a:t>@</a:t>
            </a:r>
            <a:r>
              <a:rPr lang="en-US" dirty="0" err="1">
                <a:latin typeface="Arial" panose="020B0604020202020204" pitchFamily="34" charset="0"/>
                <a:cs typeface="Arial" panose="020B0604020202020204" pitchFamily="34" charset="0"/>
              </a:rPr>
              <a:t>josh_c_jackson</a:t>
            </a:r>
            <a:endParaRPr lang="en-US" dirty="0">
              <a:latin typeface="Arial" panose="020B0604020202020204" pitchFamily="34" charset="0"/>
              <a:cs typeface="Arial" panose="020B0604020202020204" pitchFamily="34" charset="0"/>
            </a:endParaRPr>
          </a:p>
          <a:p>
            <a:pPr marL="0" indent="0" algn="ctr">
              <a:spcAft>
                <a:spcPts val="1000"/>
              </a:spcAft>
              <a:buNone/>
            </a:pPr>
            <a:endParaRPr lang="en-US" dirty="0">
              <a:latin typeface="Arial" panose="020B0604020202020204" pitchFamily="34" charset="0"/>
              <a:cs typeface="Arial" panose="020B0604020202020204" pitchFamily="34" charset="0"/>
            </a:endParaRPr>
          </a:p>
          <a:p>
            <a:pPr marL="0" indent="0" algn="ctr">
              <a:spcAft>
                <a:spcPts val="1000"/>
              </a:spcAft>
              <a:buNone/>
            </a:pPr>
            <a:r>
              <a:rPr lang="en-US" dirty="0">
                <a:latin typeface="Arial" panose="020B0604020202020204" pitchFamily="34" charset="0"/>
                <a:cs typeface="Arial" panose="020B0604020202020204" pitchFamily="34" charset="0"/>
                <a:hlinkClick r:id="rId3"/>
              </a:rPr>
              <a:t>www.joshuaconradjackson.com</a:t>
            </a:r>
            <a:endParaRPr lang="en-US" dirty="0">
              <a:latin typeface="Arial" panose="020B0604020202020204" pitchFamily="34" charset="0"/>
              <a:cs typeface="Arial" panose="020B0604020202020204" pitchFamily="34" charset="0"/>
            </a:endParaRPr>
          </a:p>
          <a:p>
            <a:pPr marL="0" indent="0" algn="ctr">
              <a:spcAft>
                <a:spcPts val="1000"/>
              </a:spcAft>
              <a:buNone/>
            </a:pPr>
            <a:endParaRPr lang="en-US" dirty="0">
              <a:latin typeface="Arial" panose="020B0604020202020204" pitchFamily="34" charset="0"/>
              <a:cs typeface="Arial" panose="020B0604020202020204" pitchFamily="34" charset="0"/>
            </a:endParaRPr>
          </a:p>
          <a:p>
            <a:pPr marL="0" indent="0" algn="ctr">
              <a:spcAft>
                <a:spcPts val="1000"/>
              </a:spcAft>
              <a:buNone/>
            </a:pPr>
            <a:r>
              <a:rPr lang="en-US" dirty="0">
                <a:latin typeface="Arial" panose="020B0604020202020204" pitchFamily="34" charset="0"/>
                <a:cs typeface="Arial" panose="020B0604020202020204" pitchFamily="34" charset="0"/>
                <a:hlinkClick r:id="rId4"/>
              </a:rPr>
              <a:t>joshua.jackson@chicagobooth.edu</a:t>
            </a:r>
            <a:r>
              <a:rPr lang="en-US" dirty="0">
                <a:latin typeface="Arial" panose="020B0604020202020204" pitchFamily="34" charset="0"/>
                <a:cs typeface="Arial" panose="020B0604020202020204" pitchFamily="34" charset="0"/>
              </a:rPr>
              <a:t> </a:t>
            </a:r>
          </a:p>
        </p:txBody>
      </p:sp>
      <p:pic>
        <p:nvPicPr>
          <p:cNvPr id="7" name="Picture 6">
            <a:extLst>
              <a:ext uri="{FF2B5EF4-FFF2-40B4-BE49-F238E27FC236}">
                <a16:creationId xmlns:a16="http://schemas.microsoft.com/office/drawing/2014/main" id="{F846DC58-6A33-E824-A024-1AC64C38A59C}"/>
              </a:ext>
            </a:extLst>
          </p:cNvPr>
          <p:cNvPicPr>
            <a:picLocks noChangeAspect="1"/>
          </p:cNvPicPr>
          <p:nvPr/>
        </p:nvPicPr>
        <p:blipFill>
          <a:blip r:embed="rId5"/>
          <a:stretch>
            <a:fillRect/>
          </a:stretch>
        </p:blipFill>
        <p:spPr>
          <a:xfrm>
            <a:off x="2613204" y="4134268"/>
            <a:ext cx="681781" cy="681781"/>
          </a:xfrm>
          <a:prstGeom prst="rect">
            <a:avLst/>
          </a:prstGeom>
        </p:spPr>
      </p:pic>
      <p:pic>
        <p:nvPicPr>
          <p:cNvPr id="9" name="Picture 8">
            <a:extLst>
              <a:ext uri="{FF2B5EF4-FFF2-40B4-BE49-F238E27FC236}">
                <a16:creationId xmlns:a16="http://schemas.microsoft.com/office/drawing/2014/main" id="{699EC117-4EF6-3D90-7489-7864DA2F2253}"/>
              </a:ext>
            </a:extLst>
          </p:cNvPr>
          <p:cNvPicPr>
            <a:picLocks noChangeAspect="1"/>
          </p:cNvPicPr>
          <p:nvPr/>
        </p:nvPicPr>
        <p:blipFill>
          <a:blip r:embed="rId6"/>
          <a:stretch>
            <a:fillRect/>
          </a:stretch>
        </p:blipFill>
        <p:spPr>
          <a:xfrm>
            <a:off x="3076080" y="2969296"/>
            <a:ext cx="439627" cy="460075"/>
          </a:xfrm>
          <a:prstGeom prst="rect">
            <a:avLst/>
          </a:prstGeom>
        </p:spPr>
      </p:pic>
      <p:pic>
        <p:nvPicPr>
          <p:cNvPr id="10" name="Picture 9">
            <a:extLst>
              <a:ext uri="{FF2B5EF4-FFF2-40B4-BE49-F238E27FC236}">
                <a16:creationId xmlns:a16="http://schemas.microsoft.com/office/drawing/2014/main" id="{E12EAB58-2519-ABC2-5B4F-DAAEEF6BE996}"/>
              </a:ext>
            </a:extLst>
          </p:cNvPr>
          <p:cNvPicPr>
            <a:picLocks noChangeAspect="1"/>
          </p:cNvPicPr>
          <p:nvPr/>
        </p:nvPicPr>
        <p:blipFill>
          <a:blip r:embed="rId7"/>
          <a:stretch>
            <a:fillRect/>
          </a:stretch>
        </p:blipFill>
        <p:spPr>
          <a:xfrm>
            <a:off x="4108121" y="1592760"/>
            <a:ext cx="624341" cy="624341"/>
          </a:xfrm>
          <a:prstGeom prst="rect">
            <a:avLst/>
          </a:prstGeom>
        </p:spPr>
      </p:pic>
      <p:sp>
        <p:nvSpPr>
          <p:cNvPr id="11" name="Content Placeholder 2">
            <a:extLst>
              <a:ext uri="{FF2B5EF4-FFF2-40B4-BE49-F238E27FC236}">
                <a16:creationId xmlns:a16="http://schemas.microsoft.com/office/drawing/2014/main" id="{663B951E-DE28-4F8D-5FB3-7A4D64CCA12E}"/>
              </a:ext>
            </a:extLst>
          </p:cNvPr>
          <p:cNvSpPr txBox="1">
            <a:spLocks/>
          </p:cNvSpPr>
          <p:nvPr/>
        </p:nvSpPr>
        <p:spPr>
          <a:xfrm>
            <a:off x="499997" y="5624186"/>
            <a:ext cx="10515600" cy="827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Arial" panose="020B0604020202020204" pitchFamily="34" charset="0"/>
                <a:cs typeface="Arial" panose="020B0604020202020204" pitchFamily="34" charset="0"/>
              </a:rPr>
              <a:t>Slides hosted at: </a:t>
            </a:r>
          </a:p>
        </p:txBody>
      </p:sp>
    </p:spTree>
    <p:extLst>
      <p:ext uri="{BB962C8B-B14F-4D97-AF65-F5344CB8AC3E}">
        <p14:creationId xmlns:p14="http://schemas.microsoft.com/office/powerpoint/2010/main" val="1271724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8D1D7E8-48BB-A7E4-1ABA-4D7CC3C1FB53}"/>
              </a:ext>
            </a:extLst>
          </p:cNvPr>
          <p:cNvSpPr/>
          <p:nvPr/>
        </p:nvSpPr>
        <p:spPr>
          <a:xfrm>
            <a:off x="185440" y="1929294"/>
            <a:ext cx="6317155" cy="44353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text, application, email&#10;&#10;Description automatically generated">
            <a:extLst>
              <a:ext uri="{FF2B5EF4-FFF2-40B4-BE49-F238E27FC236}">
                <a16:creationId xmlns:a16="http://schemas.microsoft.com/office/drawing/2014/main" id="{B4864B52-139A-B5FC-E2FA-531A3AFCA1C1}"/>
              </a:ext>
            </a:extLst>
          </p:cNvPr>
          <p:cNvPicPr>
            <a:picLocks noChangeAspect="1"/>
          </p:cNvPicPr>
          <p:nvPr/>
        </p:nvPicPr>
        <p:blipFill>
          <a:blip r:embed="rId3"/>
          <a:stretch>
            <a:fillRect/>
          </a:stretch>
        </p:blipFill>
        <p:spPr>
          <a:xfrm>
            <a:off x="185440" y="1329767"/>
            <a:ext cx="6317155" cy="1543799"/>
          </a:xfrm>
          <a:prstGeom prst="rect">
            <a:avLst/>
          </a:prstGeom>
        </p:spPr>
      </p:pic>
      <p:sp>
        <p:nvSpPr>
          <p:cNvPr id="4" name="TextBox 3">
            <a:extLst>
              <a:ext uri="{FF2B5EF4-FFF2-40B4-BE49-F238E27FC236}">
                <a16:creationId xmlns:a16="http://schemas.microsoft.com/office/drawing/2014/main" id="{D2A4173E-F2A6-47FB-8593-EDF9928EB52F}"/>
              </a:ext>
            </a:extLst>
          </p:cNvPr>
          <p:cNvSpPr txBox="1"/>
          <p:nvPr/>
        </p:nvSpPr>
        <p:spPr>
          <a:xfrm>
            <a:off x="512137" y="3048345"/>
            <a:ext cx="4711546" cy="2585323"/>
          </a:xfrm>
          <a:prstGeom prst="rect">
            <a:avLst/>
          </a:prstGeom>
          <a:noFill/>
        </p:spPr>
        <p:txBody>
          <a:bodyPr wrap="none" rtlCol="0">
            <a:spAutoFit/>
          </a:bodyPr>
          <a:lstStyle/>
          <a:p>
            <a:pPr marL="342900" indent="-342900">
              <a:buAutoNum type="arabicPeriod"/>
            </a:pPr>
            <a:r>
              <a:rPr lang="en-US" dirty="0">
                <a:latin typeface="Arial" panose="020B0604020202020204" pitchFamily="34" charset="0"/>
                <a:cs typeface="Arial" panose="020B0604020202020204" pitchFamily="34" charset="0"/>
              </a:rPr>
              <a:t>Conduct research</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Collaborate with other researchers</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Teach and mentor students</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Engage with the public and policymakers</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Stay up-to-date with the latest research</a:t>
            </a:r>
          </a:p>
        </p:txBody>
      </p:sp>
      <p:sp>
        <p:nvSpPr>
          <p:cNvPr id="5" name="Rectangle 4">
            <a:extLst>
              <a:ext uri="{FF2B5EF4-FFF2-40B4-BE49-F238E27FC236}">
                <a16:creationId xmlns:a16="http://schemas.microsoft.com/office/drawing/2014/main" id="{BCD052FB-62D7-D74A-9FD7-89969325F95B}"/>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E64E8B9-FB1C-1547-F5A4-42468C47B6C5}"/>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Easy to Find Generic Advice; Hard to Know What is Valuable</a:t>
            </a:r>
          </a:p>
        </p:txBody>
      </p:sp>
    </p:spTree>
    <p:extLst>
      <p:ext uri="{BB962C8B-B14F-4D97-AF65-F5344CB8AC3E}">
        <p14:creationId xmlns:p14="http://schemas.microsoft.com/office/powerpoint/2010/main" val="405468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person wearing glasses&#10;&#10;Description automatically generated with medium confidence">
            <a:extLst>
              <a:ext uri="{FF2B5EF4-FFF2-40B4-BE49-F238E27FC236}">
                <a16:creationId xmlns:a16="http://schemas.microsoft.com/office/drawing/2014/main" id="{3018839D-03DD-0408-C5C1-F0A9122EECC8}"/>
              </a:ext>
            </a:extLst>
          </p:cNvPr>
          <p:cNvPicPr>
            <a:picLocks noChangeAspect="1"/>
          </p:cNvPicPr>
          <p:nvPr/>
        </p:nvPicPr>
        <p:blipFill>
          <a:blip r:embed="rId3"/>
          <a:stretch>
            <a:fillRect/>
          </a:stretch>
        </p:blipFill>
        <p:spPr>
          <a:xfrm>
            <a:off x="6731508" y="985051"/>
            <a:ext cx="4878645" cy="3032671"/>
          </a:xfrm>
          <a:prstGeom prst="rect">
            <a:avLst/>
          </a:prstGeom>
        </p:spPr>
      </p:pic>
      <p:pic>
        <p:nvPicPr>
          <p:cNvPr id="9" name="Picture 8" descr="Graphical user interface, text, application, chat or text message&#10;&#10;Description automatically generated">
            <a:extLst>
              <a:ext uri="{FF2B5EF4-FFF2-40B4-BE49-F238E27FC236}">
                <a16:creationId xmlns:a16="http://schemas.microsoft.com/office/drawing/2014/main" id="{2236D8CF-5CCC-DFA5-11D7-B56D9005D6ED}"/>
              </a:ext>
            </a:extLst>
          </p:cNvPr>
          <p:cNvPicPr>
            <a:picLocks noChangeAspect="1"/>
          </p:cNvPicPr>
          <p:nvPr/>
        </p:nvPicPr>
        <p:blipFill>
          <a:blip r:embed="rId4"/>
          <a:stretch>
            <a:fillRect/>
          </a:stretch>
        </p:blipFill>
        <p:spPr>
          <a:xfrm>
            <a:off x="6601224" y="4164866"/>
            <a:ext cx="4985625" cy="1137445"/>
          </a:xfrm>
          <a:prstGeom prst="rect">
            <a:avLst/>
          </a:prstGeom>
        </p:spPr>
      </p:pic>
      <p:pic>
        <p:nvPicPr>
          <p:cNvPr id="11" name="Picture 10" descr="Graphical user interface, text, application&#10;&#10;Description automatically generated">
            <a:extLst>
              <a:ext uri="{FF2B5EF4-FFF2-40B4-BE49-F238E27FC236}">
                <a16:creationId xmlns:a16="http://schemas.microsoft.com/office/drawing/2014/main" id="{86ECEB8D-5D99-804E-CC40-1395224692BF}"/>
              </a:ext>
            </a:extLst>
          </p:cNvPr>
          <p:cNvPicPr>
            <a:picLocks noChangeAspect="1"/>
          </p:cNvPicPr>
          <p:nvPr/>
        </p:nvPicPr>
        <p:blipFill>
          <a:blip r:embed="rId5"/>
          <a:stretch>
            <a:fillRect/>
          </a:stretch>
        </p:blipFill>
        <p:spPr>
          <a:xfrm>
            <a:off x="6646864" y="5493886"/>
            <a:ext cx="5143590" cy="1224153"/>
          </a:xfrm>
          <a:prstGeom prst="rect">
            <a:avLst/>
          </a:prstGeom>
        </p:spPr>
      </p:pic>
      <p:sp>
        <p:nvSpPr>
          <p:cNvPr id="2" name="Rectangle 1">
            <a:extLst>
              <a:ext uri="{FF2B5EF4-FFF2-40B4-BE49-F238E27FC236}">
                <a16:creationId xmlns:a16="http://schemas.microsoft.com/office/drawing/2014/main" id="{58D1D7E8-48BB-A7E4-1ABA-4D7CC3C1FB53}"/>
              </a:ext>
            </a:extLst>
          </p:cNvPr>
          <p:cNvSpPr/>
          <p:nvPr/>
        </p:nvSpPr>
        <p:spPr>
          <a:xfrm>
            <a:off x="185440" y="1929294"/>
            <a:ext cx="6317155" cy="443536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descr="Graphical user interface, text, application, email&#10;&#10;Description automatically generated">
            <a:extLst>
              <a:ext uri="{FF2B5EF4-FFF2-40B4-BE49-F238E27FC236}">
                <a16:creationId xmlns:a16="http://schemas.microsoft.com/office/drawing/2014/main" id="{B4864B52-139A-B5FC-E2FA-531A3AFCA1C1}"/>
              </a:ext>
            </a:extLst>
          </p:cNvPr>
          <p:cNvPicPr>
            <a:picLocks noChangeAspect="1"/>
          </p:cNvPicPr>
          <p:nvPr/>
        </p:nvPicPr>
        <p:blipFill>
          <a:blip r:embed="rId6"/>
          <a:stretch>
            <a:fillRect/>
          </a:stretch>
        </p:blipFill>
        <p:spPr>
          <a:xfrm>
            <a:off x="185440" y="1329767"/>
            <a:ext cx="6317155" cy="1543799"/>
          </a:xfrm>
          <a:prstGeom prst="rect">
            <a:avLst/>
          </a:prstGeom>
        </p:spPr>
      </p:pic>
      <p:sp>
        <p:nvSpPr>
          <p:cNvPr id="4" name="TextBox 3">
            <a:extLst>
              <a:ext uri="{FF2B5EF4-FFF2-40B4-BE49-F238E27FC236}">
                <a16:creationId xmlns:a16="http://schemas.microsoft.com/office/drawing/2014/main" id="{D2A4173E-F2A6-47FB-8593-EDF9928EB52F}"/>
              </a:ext>
            </a:extLst>
          </p:cNvPr>
          <p:cNvSpPr txBox="1"/>
          <p:nvPr/>
        </p:nvSpPr>
        <p:spPr>
          <a:xfrm>
            <a:off x="512137" y="3048345"/>
            <a:ext cx="4711546" cy="2585323"/>
          </a:xfrm>
          <a:prstGeom prst="rect">
            <a:avLst/>
          </a:prstGeom>
          <a:noFill/>
        </p:spPr>
        <p:txBody>
          <a:bodyPr wrap="none" rtlCol="0">
            <a:spAutoFit/>
          </a:bodyPr>
          <a:lstStyle/>
          <a:p>
            <a:pPr marL="342900" indent="-342900">
              <a:buAutoNum type="arabicPeriod"/>
            </a:pPr>
            <a:r>
              <a:rPr lang="en-US" dirty="0">
                <a:latin typeface="Arial" panose="020B0604020202020204" pitchFamily="34" charset="0"/>
                <a:cs typeface="Arial" panose="020B0604020202020204" pitchFamily="34" charset="0"/>
              </a:rPr>
              <a:t>Conduct research</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Collaborate with other researchers</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Teach and mentor students</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Engage with the public and policymakers</a:t>
            </a:r>
          </a:p>
          <a:p>
            <a:pPr marL="342900" indent="-342900">
              <a:buAutoNum type="arabicPeriod"/>
            </a:pPr>
            <a:endParaRPr lang="en-US" dirty="0">
              <a:latin typeface="Arial" panose="020B0604020202020204" pitchFamily="34" charset="0"/>
              <a:cs typeface="Arial" panose="020B0604020202020204" pitchFamily="34" charset="0"/>
            </a:endParaRPr>
          </a:p>
          <a:p>
            <a:pPr marL="342900" indent="-342900">
              <a:buAutoNum type="arabicPeriod"/>
            </a:pPr>
            <a:r>
              <a:rPr lang="en-US" dirty="0">
                <a:latin typeface="Arial" panose="020B0604020202020204" pitchFamily="34" charset="0"/>
                <a:cs typeface="Arial" panose="020B0604020202020204" pitchFamily="34" charset="0"/>
              </a:rPr>
              <a:t>Stay up-to-date with the latest research</a:t>
            </a:r>
          </a:p>
        </p:txBody>
      </p:sp>
      <p:sp>
        <p:nvSpPr>
          <p:cNvPr id="5" name="Rectangle 4">
            <a:extLst>
              <a:ext uri="{FF2B5EF4-FFF2-40B4-BE49-F238E27FC236}">
                <a16:creationId xmlns:a16="http://schemas.microsoft.com/office/drawing/2014/main" id="{BCD052FB-62D7-D74A-9FD7-89969325F95B}"/>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E64E8B9-FB1C-1547-F5A4-42468C47B6C5}"/>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Easy to Find Generic Advice; Hard to Know What is Valuable</a:t>
            </a:r>
          </a:p>
        </p:txBody>
      </p:sp>
    </p:spTree>
    <p:extLst>
      <p:ext uri="{BB962C8B-B14F-4D97-AF65-F5344CB8AC3E}">
        <p14:creationId xmlns:p14="http://schemas.microsoft.com/office/powerpoint/2010/main" val="2479999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29D671-D36D-41D2-3CAE-3254A4CE8718}"/>
              </a:ext>
            </a:extLst>
          </p:cNvPr>
          <p:cNvSpPr>
            <a:spLocks noGrp="1"/>
          </p:cNvSpPr>
          <p:nvPr>
            <p:ph idx="1"/>
          </p:nvPr>
        </p:nvSpPr>
        <p:spPr>
          <a:xfrm>
            <a:off x="499997" y="1453019"/>
            <a:ext cx="11963400" cy="3205575"/>
          </a:xfrm>
        </p:spPr>
        <p:txBody>
          <a:bodyPr>
            <a:normAutofit/>
          </a:bodyPr>
          <a:lstStyle/>
          <a:p>
            <a:pPr marL="0" indent="0">
              <a:buNone/>
            </a:pPr>
            <a:r>
              <a:rPr lang="en-US" b="1" dirty="0">
                <a:latin typeface="Arial" panose="020B0604020202020204" pitchFamily="34" charset="0"/>
                <a:cs typeface="Arial" panose="020B0604020202020204" pitchFamily="34" charset="0"/>
              </a:rPr>
              <a:t>1. Hopefully, Something for Most People: </a:t>
            </a:r>
          </a:p>
          <a:p>
            <a:pPr lvl="1"/>
            <a:r>
              <a:rPr lang="en-US" sz="2800" dirty="0">
                <a:latin typeface="Arial" panose="020B0604020202020204" pitchFamily="34" charset="0"/>
                <a:cs typeface="Arial" panose="020B0604020202020204" pitchFamily="34" charset="0"/>
              </a:rPr>
              <a:t>Ten concrete tips for graduate students</a:t>
            </a:r>
          </a:p>
          <a:p>
            <a:pPr marL="457200" lvl="1" indent="0">
              <a:buNone/>
            </a:pPr>
            <a:endParaRPr lang="en-US" b="1" dirty="0">
              <a:latin typeface="Arial" panose="020B0604020202020204" pitchFamily="34" charset="0"/>
              <a:cs typeface="Arial" panose="020B0604020202020204" pitchFamily="34" charset="0"/>
            </a:endParaRPr>
          </a:p>
          <a:p>
            <a:pPr marL="0" indent="0">
              <a:buNone/>
            </a:pPr>
            <a:r>
              <a:rPr lang="en-US" b="1" dirty="0">
                <a:latin typeface="Arial" panose="020B0604020202020204" pitchFamily="34" charset="0"/>
                <a:cs typeface="Arial" panose="020B0604020202020204" pitchFamily="34" charset="0"/>
              </a:rPr>
              <a:t>2. Something for Everyone: </a:t>
            </a:r>
          </a:p>
          <a:p>
            <a:pPr lvl="1"/>
            <a:r>
              <a:rPr lang="en-US" sz="2800" dirty="0">
                <a:latin typeface="Arial" panose="020B0604020202020204" pitchFamily="34" charset="0"/>
                <a:cs typeface="Arial" panose="020B0604020202020204" pitchFamily="34" charset="0"/>
              </a:rPr>
              <a:t>Finding free datasets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DB61C0AA-F80D-ADF9-CF4B-4D293F183DFF}"/>
              </a:ext>
            </a:extLst>
          </p:cNvPr>
          <p:cNvSpPr txBox="1">
            <a:spLocks/>
          </p:cNvSpPr>
          <p:nvPr/>
        </p:nvSpPr>
        <p:spPr>
          <a:xfrm>
            <a:off x="499997" y="5624186"/>
            <a:ext cx="10515600" cy="82703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latin typeface="Arial" panose="020B0604020202020204" pitchFamily="34" charset="0"/>
                <a:cs typeface="Arial" panose="020B0604020202020204" pitchFamily="34" charset="0"/>
              </a:rPr>
              <a:t>Slides hosted at: </a:t>
            </a:r>
          </a:p>
        </p:txBody>
      </p:sp>
      <p:sp>
        <p:nvSpPr>
          <p:cNvPr id="7" name="Rectangle 6">
            <a:extLst>
              <a:ext uri="{FF2B5EF4-FFF2-40B4-BE49-F238E27FC236}">
                <a16:creationId xmlns:a16="http://schemas.microsoft.com/office/drawing/2014/main" id="{A2971026-54FF-BFE9-2285-06F3984810C3}"/>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1EE4F58C-0B4E-4B3B-9A46-C8C35D76C4E8}"/>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Overview of Talk</a:t>
            </a:r>
          </a:p>
        </p:txBody>
      </p:sp>
    </p:spTree>
    <p:extLst>
      <p:ext uri="{BB962C8B-B14F-4D97-AF65-F5344CB8AC3E}">
        <p14:creationId xmlns:p14="http://schemas.microsoft.com/office/powerpoint/2010/main" val="1804329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BCD052FB-62D7-D74A-9FD7-89969325F95B}"/>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E64E8B9-FB1C-1547-F5A4-42468C47B6C5}"/>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Ten Concrete Tips For Graduate Students</a:t>
            </a:r>
          </a:p>
        </p:txBody>
      </p:sp>
      <p:sp>
        <p:nvSpPr>
          <p:cNvPr id="8" name="Content Placeholder 2">
            <a:extLst>
              <a:ext uri="{FF2B5EF4-FFF2-40B4-BE49-F238E27FC236}">
                <a16:creationId xmlns:a16="http://schemas.microsoft.com/office/drawing/2014/main" id="{29994875-1FDA-3A32-F911-C6989CF5AF2D}"/>
              </a:ext>
            </a:extLst>
          </p:cNvPr>
          <p:cNvSpPr>
            <a:spLocks noGrp="1"/>
          </p:cNvSpPr>
          <p:nvPr>
            <p:ph idx="1"/>
          </p:nvPr>
        </p:nvSpPr>
        <p:spPr>
          <a:xfrm>
            <a:off x="224424" y="1253331"/>
            <a:ext cx="11829789" cy="5432068"/>
          </a:xfrm>
        </p:spPr>
        <p:txBody>
          <a:bodyPr>
            <a:normAutofit fontScale="77500" lnSpcReduction="20000"/>
          </a:bodyPr>
          <a:lstStyle/>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There is no rush to start graduate school</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If a high-status person doesn’t respond to the first email, try emailing again</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Find collaborators/mentors who intrinsically care about your projects</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Ask your advisor if you can co-review; you will learn common errors in early-stage papers</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Don’t take RAs just because they email you; always have a clear idea of their role</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Learn how to code early in graduate school (Udemy, Coursera)</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More time writing will translate to more papers</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Apply for awards; fewer people apply than you think</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Prioritize papers with recent revise or reject decisions</a:t>
            </a:r>
          </a:p>
          <a:p>
            <a:pPr marL="514350" indent="-514350">
              <a:spcAft>
                <a:spcPts val="1000"/>
              </a:spcAft>
              <a:buFont typeface="+mj-lt"/>
              <a:buAutoNum type="arabicPeriod"/>
            </a:pPr>
            <a:r>
              <a:rPr lang="en-US" dirty="0">
                <a:latin typeface="Arial" panose="020B0604020202020204" pitchFamily="34" charset="0"/>
                <a:cs typeface="Arial" panose="020B0604020202020204" pitchFamily="34" charset="0"/>
              </a:rPr>
              <a:t>Start testing hypotheses in secondary data before moving to primary data collection</a:t>
            </a:r>
          </a:p>
        </p:txBody>
      </p:sp>
    </p:spTree>
    <p:extLst>
      <p:ext uri="{BB962C8B-B14F-4D97-AF65-F5344CB8AC3E}">
        <p14:creationId xmlns:p14="http://schemas.microsoft.com/office/powerpoint/2010/main" val="407997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107F6062-2453-9854-8FF2-216A0C30D8C7}"/>
              </a:ext>
            </a:extLst>
          </p:cNvPr>
          <p:cNvGraphicFramePr>
            <a:graphicFrameLocks noGrp="1"/>
          </p:cNvGraphicFramePr>
          <p:nvPr>
            <p:extLst>
              <p:ext uri="{D42A27DB-BD31-4B8C-83A1-F6EECF244321}">
                <p14:modId xmlns:p14="http://schemas.microsoft.com/office/powerpoint/2010/main" val="4290606254"/>
              </p:ext>
            </p:extLst>
          </p:nvPr>
        </p:nvGraphicFramePr>
        <p:xfrm>
          <a:off x="0" y="899199"/>
          <a:ext cx="12191998" cy="5958799"/>
        </p:xfrm>
        <a:graphic>
          <a:graphicData uri="http://schemas.openxmlformats.org/drawingml/2006/table">
            <a:tbl>
              <a:tblPr firstRow="1" bandRow="1">
                <a:tableStyleId>{5C22544A-7EE6-4342-B048-85BDC9FD1C3A}</a:tableStyleId>
              </a:tblPr>
              <a:tblGrid>
                <a:gridCol w="2617940">
                  <a:extLst>
                    <a:ext uri="{9D8B030D-6E8A-4147-A177-3AD203B41FA5}">
                      <a16:colId xmlns:a16="http://schemas.microsoft.com/office/drawing/2014/main" val="82197238"/>
                    </a:ext>
                  </a:extLst>
                </a:gridCol>
                <a:gridCol w="9574058">
                  <a:extLst>
                    <a:ext uri="{9D8B030D-6E8A-4147-A177-3AD203B41FA5}">
                      <a16:colId xmlns:a16="http://schemas.microsoft.com/office/drawing/2014/main" val="2694507382"/>
                    </a:ext>
                  </a:extLst>
                </a:gridCol>
              </a:tblGrid>
              <a:tr h="592210">
                <a:tc>
                  <a:txBody>
                    <a:bodyPr/>
                    <a:lstStyle/>
                    <a:p>
                      <a:r>
                        <a:rPr lang="en-US" b="1" dirty="0">
                          <a:solidFill>
                            <a:schemeClr val="bg1"/>
                          </a:solidFill>
                          <a:latin typeface="Arial" panose="020B0604020202020204" pitchFamily="34" charset="0"/>
                          <a:cs typeface="Arial" panose="020B0604020202020204" pitchFamily="34" charset="0"/>
                        </a:rPr>
                        <a:t>Name of Resource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dirty="0">
                          <a:solidFill>
                            <a:schemeClr val="bg1"/>
                          </a:solidFill>
                          <a:latin typeface="Arial" panose="020B0604020202020204" pitchFamily="34" charset="0"/>
                          <a:cs typeface="Arial" panose="020B0604020202020204" pitchFamily="34" charset="0"/>
                        </a:rPr>
                        <a:t>Description/Use </a:t>
                      </a:r>
                    </a:p>
                    <a:p>
                      <a:r>
                        <a:rPr lang="en-US" sz="1400" dirty="0">
                          <a:solidFill>
                            <a:schemeClr val="bg1"/>
                          </a:solidFill>
                          <a:latin typeface="Arial" panose="020B0604020202020204" pitchFamily="34" charset="0"/>
                          <a:cs typeface="Arial" panose="020B0604020202020204" pitchFamily="34" charset="0"/>
                        </a:rPr>
                        <a:t>(Yellow Shading Indicates Datasets I have not personally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421311423"/>
                  </a:ext>
                </a:extLst>
              </a:tr>
              <a:tr h="592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2"/>
                        </a:rPr>
                        <a:t>World Values Survey</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Collection of worldwide surveys with far-ranging questions involving values and beliefs in multiple domains. Over 100 countries spanning 40+ years. </a:t>
                      </a:r>
                      <a:r>
                        <a:rPr lang="en-US" sz="1600" dirty="0">
                          <a:solidFill>
                            <a:srgbClr val="C00000"/>
                          </a:solidFill>
                          <a:latin typeface="Arial" panose="020B0604020202020204" pitchFamily="34" charset="0"/>
                          <a:cs typeface="Arial" panose="020B0604020202020204" pitchFamily="34" charset="0"/>
                        </a:rPr>
                        <a:t>Free to download with brief disclosure statement.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12488"/>
                  </a:ext>
                </a:extLst>
              </a:tr>
              <a:tr h="592210">
                <a:tc>
                  <a:txBody>
                    <a:bodyPr/>
                    <a:lstStyle/>
                    <a:p>
                      <a:r>
                        <a:rPr lang="en-US" sz="1600" dirty="0">
                          <a:latin typeface="Arial" panose="020B0604020202020204" pitchFamily="34" charset="0"/>
                          <a:cs typeface="Arial" panose="020B0604020202020204" pitchFamily="34" charset="0"/>
                          <a:hlinkClick r:id="rId3"/>
                        </a:rPr>
                        <a:t>European Values Survey</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Similar structure and content to WVS, administered from 1981 to 2020 across 20+ European nations. </a:t>
                      </a:r>
                      <a:r>
                        <a:rPr lang="en-US" sz="1600" dirty="0">
                          <a:solidFill>
                            <a:srgbClr val="C00000"/>
                          </a:solidFill>
                          <a:latin typeface="Arial" panose="020B0604020202020204" pitchFamily="34" charset="0"/>
                          <a:cs typeface="Arial" panose="020B0604020202020204" pitchFamily="34" charset="0"/>
                        </a:rPr>
                        <a:t>Free to download with brief disclosure statement. </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2563821"/>
                  </a:ext>
                </a:extLst>
              </a:tr>
              <a:tr h="592210">
                <a:tc>
                  <a:txBody>
                    <a:bodyPr/>
                    <a:lstStyle/>
                    <a:p>
                      <a:r>
                        <a:rPr lang="en-US" sz="1600" dirty="0">
                          <a:latin typeface="Arial" panose="020B0604020202020204" pitchFamily="34" charset="0"/>
                          <a:cs typeface="Arial" panose="020B0604020202020204" pitchFamily="34" charset="0"/>
                          <a:hlinkClick r:id="rId4"/>
                        </a:rPr>
                        <a:t>European Social Survey</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latin typeface="Arial" panose="020B0604020202020204" pitchFamily="34" charset="0"/>
                          <a:cs typeface="Arial" panose="020B0604020202020204" pitchFamily="34" charset="0"/>
                        </a:rPr>
                        <a:t>Similar size and composition to European Values Survey, with 10 rounds of data collection. </a:t>
                      </a:r>
                      <a:r>
                        <a:rPr lang="en-US" sz="1600" dirty="0">
                          <a:latin typeface="Arial" panose="020B0604020202020204" pitchFamily="34" charset="0"/>
                          <a:cs typeface="Arial" panose="020B0604020202020204" pitchFamily="34" charset="0"/>
                          <a:hlinkClick r:id="rId5"/>
                        </a:rPr>
                        <a:t>This conference paper </a:t>
                      </a:r>
                      <a:r>
                        <a:rPr lang="en-US" sz="1600" dirty="0">
                          <a:latin typeface="Arial" panose="020B0604020202020204" pitchFamily="34" charset="0"/>
                          <a:cs typeface="Arial" panose="020B0604020202020204" pitchFamily="34" charset="0"/>
                        </a:rPr>
                        <a:t>discusses the differences between the surveys. </a:t>
                      </a:r>
                      <a:r>
                        <a:rPr lang="en-US" sz="1600" dirty="0">
                          <a:solidFill>
                            <a:srgbClr val="C00000"/>
                          </a:solidFill>
                          <a:latin typeface="Arial" panose="020B0604020202020204" pitchFamily="34" charset="0"/>
                          <a:cs typeface="Arial" panose="020B0604020202020204" pitchFamily="34" charset="0"/>
                        </a:rPr>
                        <a:t>Free to download with account.</a:t>
                      </a:r>
                      <a:r>
                        <a:rPr lang="en-US" sz="1600" dirty="0">
                          <a:latin typeface="Arial" panose="020B0604020202020204" pitchFamily="34" charset="0"/>
                          <a:cs typeface="Arial" panose="020B0604020202020204"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4088103341"/>
                  </a:ext>
                </a:extLst>
              </a:tr>
              <a:tr h="1178664">
                <a:tc>
                  <a:txBody>
                    <a:bodyPr/>
                    <a:lstStyle/>
                    <a:p>
                      <a:r>
                        <a:rPr lang="en-US" sz="1600" dirty="0">
                          <a:latin typeface="Arial" panose="020B0604020202020204" pitchFamily="34" charset="0"/>
                          <a:cs typeface="Arial" panose="020B0604020202020204" pitchFamily="34" charset="0"/>
                          <a:hlinkClick r:id="rId6"/>
                        </a:rPr>
                        <a:t>Global Barometer Surveys (Afro, Arab, Asian, Euro, Americas, GBs)</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Comprehensive effort to measure, at a mass level, the current social, political, and economic atmosphere around the world. Designed to provide independent, non-partisan, and multi-disciplinary view of public opinion on a wide range of policy-relevant issues. </a:t>
                      </a:r>
                      <a:r>
                        <a:rPr lang="en-US" sz="1600" dirty="0">
                          <a:solidFill>
                            <a:srgbClr val="C00000"/>
                          </a:solidFill>
                          <a:latin typeface="Arial" panose="020B0604020202020204" pitchFamily="34" charset="0"/>
                          <a:cs typeface="Arial" panose="020B0604020202020204" pitchFamily="34" charset="0"/>
                        </a:rPr>
                        <a:t>Free to download with brief disclosure statement. </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718976"/>
                  </a:ext>
                </a:extLst>
              </a:tr>
              <a:tr h="592210">
                <a:tc>
                  <a:txBody>
                    <a:bodyPr/>
                    <a:lstStyle/>
                    <a:p>
                      <a:r>
                        <a:rPr lang="en-US" sz="1600" dirty="0">
                          <a:latin typeface="Arial" panose="020B0604020202020204" pitchFamily="34" charset="0"/>
                          <a:cs typeface="Arial" panose="020B0604020202020204" pitchFamily="34" charset="0"/>
                          <a:hlinkClick r:id="rId7"/>
                        </a:rPr>
                        <a:t>Gallup World Poll</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Tracks important issues worldwide, such as food access, employment, leadership performance, and well-being. Conducted surveys in more than 160 countries, over time. </a:t>
                      </a:r>
                      <a:r>
                        <a:rPr lang="en-US" sz="1600" dirty="0">
                          <a:solidFill>
                            <a:srgbClr val="C00000"/>
                          </a:solidFill>
                          <a:latin typeface="Arial" panose="020B0604020202020204" pitchFamily="34" charset="0"/>
                          <a:cs typeface="Arial" panose="020B0604020202020204" pitchFamily="34" charset="0"/>
                        </a:rPr>
                        <a:t>Free with university subscription.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5694028"/>
                  </a:ext>
                </a:extLst>
              </a:tr>
              <a:tr h="592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8"/>
                        </a:rPr>
                        <a:t>Pew Research Center</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Non-partisan fact-tank with many datasets tracking public opinion, demographics, content analysis, and other topics. </a:t>
                      </a:r>
                      <a:r>
                        <a:rPr lang="en-US" sz="1600" dirty="0">
                          <a:solidFill>
                            <a:srgbClr val="C00000"/>
                          </a:solidFill>
                          <a:latin typeface="Arial" panose="020B0604020202020204" pitchFamily="34" charset="0"/>
                          <a:cs typeface="Arial" panose="020B0604020202020204" pitchFamily="34" charset="0"/>
                        </a:rPr>
                        <a:t>Some datasets are free, some are proprietary and require contacting Pew employees.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349585"/>
                  </a:ext>
                </a:extLst>
              </a:tr>
              <a:tr h="59221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9"/>
                        </a:rPr>
                        <a:t>Our World in Data</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Website which aggregates country-level data over time on topics such as demographic change, technology, wealth, inequality, violence and conflict, etc. </a:t>
                      </a:r>
                      <a:r>
                        <a:rPr lang="en-US" sz="1600" dirty="0">
                          <a:solidFill>
                            <a:srgbClr val="C00000"/>
                          </a:solidFill>
                          <a:latin typeface="Arial" panose="020B0604020202020204" pitchFamily="34" charset="0"/>
                          <a:cs typeface="Arial" panose="020B0604020202020204" pitchFamily="34" charset="0"/>
                        </a:rPr>
                        <a:t>Free to download.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4734919"/>
                  </a:ext>
                </a:extLst>
              </a:tr>
              <a:tr h="63466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b="0" dirty="0">
                          <a:latin typeface="Arial" panose="020B0604020202020204" pitchFamily="34" charset="0"/>
                          <a:cs typeface="Arial" panose="020B0604020202020204" pitchFamily="34" charset="0"/>
                          <a:hlinkClick r:id="rId10"/>
                        </a:rPr>
                        <a:t>Project Implicit</a:t>
                      </a:r>
                      <a:endParaRPr lang="en-US" sz="1600" b="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latin typeface="Arial" panose="020B0604020202020204" pitchFamily="34" charset="0"/>
                          <a:cs typeface="Arial" panose="020B0604020202020204" pitchFamily="34" charset="0"/>
                        </a:rPr>
                        <a:t>Contains both international data and extensive data from across the United States. </a:t>
                      </a:r>
                      <a:r>
                        <a:rPr lang="en-US" sz="1600" dirty="0">
                          <a:solidFill>
                            <a:srgbClr val="C00000"/>
                          </a:solidFill>
                          <a:latin typeface="Arial" panose="020B0604020202020204" pitchFamily="34" charset="0"/>
                          <a:cs typeface="Arial" panose="020B0604020202020204" pitchFamily="34" charset="0"/>
                        </a:rPr>
                        <a:t>Free to download.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50849888"/>
                  </a:ext>
                </a:extLst>
              </a:tr>
            </a:tbl>
          </a:graphicData>
        </a:graphic>
      </p:graphicFrame>
      <p:sp>
        <p:nvSpPr>
          <p:cNvPr id="2" name="Rectangle 1">
            <a:extLst>
              <a:ext uri="{FF2B5EF4-FFF2-40B4-BE49-F238E27FC236}">
                <a16:creationId xmlns:a16="http://schemas.microsoft.com/office/drawing/2014/main" id="{5B21D31B-70FA-D9DA-78B8-EA6D8AED79D1}"/>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0FC6E7B-6F37-58FA-3BF6-C84BF4737DBE}"/>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Cross-Cultural Datasets: Modern Nations</a:t>
            </a:r>
          </a:p>
        </p:txBody>
      </p:sp>
    </p:spTree>
    <p:extLst>
      <p:ext uri="{BB962C8B-B14F-4D97-AF65-F5344CB8AC3E}">
        <p14:creationId xmlns:p14="http://schemas.microsoft.com/office/powerpoint/2010/main" val="163567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107F6062-2453-9854-8FF2-216A0C30D8C7}"/>
              </a:ext>
            </a:extLst>
          </p:cNvPr>
          <p:cNvGraphicFramePr>
            <a:graphicFrameLocks noGrp="1"/>
          </p:cNvGraphicFramePr>
          <p:nvPr>
            <p:extLst>
              <p:ext uri="{D42A27DB-BD31-4B8C-83A1-F6EECF244321}">
                <p14:modId xmlns:p14="http://schemas.microsoft.com/office/powerpoint/2010/main" val="3447134035"/>
              </p:ext>
            </p:extLst>
          </p:nvPr>
        </p:nvGraphicFramePr>
        <p:xfrm>
          <a:off x="-2" y="899197"/>
          <a:ext cx="12192001" cy="5958798"/>
        </p:xfrm>
        <a:graphic>
          <a:graphicData uri="http://schemas.openxmlformats.org/drawingml/2006/table">
            <a:tbl>
              <a:tblPr firstRow="1" bandRow="1">
                <a:tableStyleId>{5C22544A-7EE6-4342-B048-85BDC9FD1C3A}</a:tableStyleId>
              </a:tblPr>
              <a:tblGrid>
                <a:gridCol w="3219191">
                  <a:extLst>
                    <a:ext uri="{9D8B030D-6E8A-4147-A177-3AD203B41FA5}">
                      <a16:colId xmlns:a16="http://schemas.microsoft.com/office/drawing/2014/main" val="82197238"/>
                    </a:ext>
                  </a:extLst>
                </a:gridCol>
                <a:gridCol w="8972810">
                  <a:extLst>
                    <a:ext uri="{9D8B030D-6E8A-4147-A177-3AD203B41FA5}">
                      <a16:colId xmlns:a16="http://schemas.microsoft.com/office/drawing/2014/main" val="2694507382"/>
                    </a:ext>
                  </a:extLst>
                </a:gridCol>
              </a:tblGrid>
              <a:tr h="713619">
                <a:tc>
                  <a:txBody>
                    <a:bodyPr/>
                    <a:lstStyle/>
                    <a:p>
                      <a:r>
                        <a:rPr lang="en-US" sz="1600" b="1" dirty="0">
                          <a:solidFill>
                            <a:schemeClr val="bg1"/>
                          </a:solidFill>
                          <a:latin typeface="Arial" panose="020B0604020202020204" pitchFamily="34" charset="0"/>
                          <a:cs typeface="Arial" panose="020B0604020202020204" pitchFamily="34" charset="0"/>
                        </a:rPr>
                        <a:t>Name of Resource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600" dirty="0">
                          <a:solidFill>
                            <a:schemeClr val="bg1"/>
                          </a:solidFill>
                          <a:latin typeface="Arial" panose="020B0604020202020204" pitchFamily="34" charset="0"/>
                          <a:cs typeface="Arial" panose="020B0604020202020204" pitchFamily="34" charset="0"/>
                        </a:rPr>
                        <a:t>Description/Use </a:t>
                      </a:r>
                    </a:p>
                    <a:p>
                      <a:r>
                        <a:rPr lang="en-US" sz="1600" dirty="0">
                          <a:solidFill>
                            <a:schemeClr val="bg1"/>
                          </a:solidFill>
                          <a:latin typeface="Arial" panose="020B0604020202020204" pitchFamily="34" charset="0"/>
                          <a:cs typeface="Arial" panose="020B0604020202020204" pitchFamily="34" charset="0"/>
                        </a:rPr>
                        <a:t>(Yellow Shading Indicates Datasets I have not personally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421311423"/>
                  </a:ext>
                </a:extLst>
              </a:tr>
              <a:tr h="713619">
                <a:tc>
                  <a:txBody>
                    <a:bodyPr/>
                    <a:lstStyle/>
                    <a:p>
                      <a:r>
                        <a:rPr lang="en-US" sz="1600" dirty="0">
                          <a:latin typeface="Arial" panose="020B0604020202020204" pitchFamily="34" charset="0"/>
                          <a:cs typeface="Arial" panose="020B0604020202020204" pitchFamily="34" charset="0"/>
                          <a:hlinkClick r:id="rId2"/>
                        </a:rPr>
                        <a:t>Human Relations Area Files</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latin typeface="Arial" panose="020B0604020202020204" pitchFamily="34" charset="0"/>
                          <a:cs typeface="Arial" panose="020B0604020202020204" pitchFamily="34" charset="0"/>
                        </a:rPr>
                        <a:t>World cultures database contains annotated ethnographies from across cultures and history. Possible to filter content by topic or culture. </a:t>
                      </a:r>
                      <a:r>
                        <a:rPr lang="en-US" sz="1600" dirty="0">
                          <a:solidFill>
                            <a:srgbClr val="C00000"/>
                          </a:solidFill>
                          <a:latin typeface="Arial" panose="020B0604020202020204" pitchFamily="34" charset="0"/>
                          <a:cs typeface="Arial" panose="020B0604020202020204" pitchFamily="34" charset="0"/>
                        </a:rPr>
                        <a:t>Free with university subscription.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12488"/>
                  </a:ext>
                </a:extLst>
              </a:tr>
              <a:tr h="713619">
                <a:tc>
                  <a:txBody>
                    <a:bodyPr/>
                    <a:lstStyle/>
                    <a:p>
                      <a:r>
                        <a:rPr lang="en-US" sz="1600" dirty="0">
                          <a:latin typeface="Arial" panose="020B0604020202020204" pitchFamily="34" charset="0"/>
                          <a:cs typeface="Arial" panose="020B0604020202020204" pitchFamily="34" charset="0"/>
                          <a:hlinkClick r:id="rId3"/>
                        </a:rPr>
                        <a:t>D-PLACE</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Aggregates data on ecology, language, cultural practices, and social structure across hundreds of large-scale and small-scale cultural groups. </a:t>
                      </a:r>
                      <a:r>
                        <a:rPr lang="en-US" sz="1600" dirty="0">
                          <a:solidFill>
                            <a:srgbClr val="C00000"/>
                          </a:solidFill>
                          <a:latin typeface="Arial" panose="020B0604020202020204" pitchFamily="34" charset="0"/>
                          <a:cs typeface="Arial" panose="020B0604020202020204" pitchFamily="34" charset="0"/>
                        </a:rPr>
                        <a:t>Free to use.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2563821"/>
                  </a:ext>
                </a:extLst>
              </a:tr>
              <a:tr h="1677084">
                <a:tc>
                  <a:txBody>
                    <a:bodyPr/>
                    <a:lstStyle/>
                    <a:p>
                      <a:r>
                        <a:rPr lang="en-US" sz="1600" dirty="0">
                          <a:latin typeface="Arial" panose="020B0604020202020204" pitchFamily="34" charset="0"/>
                          <a:cs typeface="Arial" panose="020B0604020202020204" pitchFamily="34" charset="0"/>
                          <a:hlinkClick r:id="rId4"/>
                        </a:rPr>
                        <a:t>Ethnographic Atlas</a:t>
                      </a:r>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hlinkClick r:id="rId5"/>
                        </a:rPr>
                        <a:t>Standard Cross-Cultural Sample</a:t>
                      </a:r>
                      <a:endParaRPr lang="en-US" sz="1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3"/>
                        </a:rPr>
                        <a:t>Binford Hunter-Gatherer</a:t>
                      </a:r>
                      <a:endParaRPr lang="en-US" sz="16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6"/>
                        </a:rPr>
                        <a:t>Pulotu</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Samples of non-industrial societies with corresponding ethnographic data available in HRAF and meta-data available in D-Place. EA is largest sample, but least comprehensively documented. SCCS is 187 well-documented groups from around the world. Binford focuses on hunter-gatherer groups in particular. Pulotu focuses on groups in Pacific Islands. </a:t>
                      </a:r>
                      <a:r>
                        <a:rPr lang="en-US" sz="1600" dirty="0">
                          <a:solidFill>
                            <a:srgbClr val="C00000"/>
                          </a:solidFill>
                          <a:latin typeface="Arial" panose="020B0604020202020204" pitchFamily="34" charset="0"/>
                          <a:cs typeface="Arial" panose="020B0604020202020204" pitchFamily="34" charset="0"/>
                        </a:rPr>
                        <a:t>All samples have datasets which are free to download.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8103341"/>
                  </a:ext>
                </a:extLst>
              </a:tr>
              <a:tr h="713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7"/>
                        </a:rPr>
                        <a:t>Database of Religious History </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Designed as a centralized clearinghouse for scholarly knowledge of the historical record. Entries authored by academic scholars. Extensive meta-data. </a:t>
                      </a:r>
                      <a:r>
                        <a:rPr lang="en-US" sz="1600" dirty="0">
                          <a:solidFill>
                            <a:srgbClr val="C00000"/>
                          </a:solidFill>
                          <a:latin typeface="Arial" panose="020B0604020202020204" pitchFamily="34" charset="0"/>
                          <a:cs typeface="Arial" panose="020B0604020202020204" pitchFamily="34" charset="0"/>
                        </a:rPr>
                        <a:t>Free to access with account.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58718976"/>
                  </a:ext>
                </a:extLst>
              </a:tr>
              <a:tr h="713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8"/>
                        </a:rPr>
                        <a:t>SESHAT</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solidFill>
                            <a:schemeClr val="tx1"/>
                          </a:solidFill>
                          <a:latin typeface="Arial" panose="020B0604020202020204" pitchFamily="34" charset="0"/>
                          <a:cs typeface="Arial" panose="020B0604020202020204" pitchFamily="34" charset="0"/>
                        </a:rPr>
                        <a:t>World Sample 30 tracks social, political, religious, and intergroup characteristics of 30 world regions from 4000 BCE to 1900 CE. </a:t>
                      </a:r>
                      <a:r>
                        <a:rPr lang="en-US" sz="1600" dirty="0">
                          <a:solidFill>
                            <a:srgbClr val="C00000"/>
                          </a:solidFill>
                          <a:latin typeface="Arial" panose="020B0604020202020204" pitchFamily="34" charset="0"/>
                          <a:cs typeface="Arial" panose="020B0604020202020204" pitchFamily="34" charset="0"/>
                        </a:rPr>
                        <a:t>Still in development but some data are public.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25694028"/>
                  </a:ext>
                </a:extLst>
              </a:tr>
              <a:tr h="7136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9"/>
                        </a:rPr>
                        <a:t>BHHT</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Cross-verified database of 2.2 million notable individuals using Wikipedia and </a:t>
                      </a:r>
                      <a:r>
                        <a:rPr lang="en-US" sz="1600" dirty="0" err="1">
                          <a:latin typeface="Arial" panose="020B0604020202020204" pitchFamily="34" charset="0"/>
                          <a:cs typeface="Arial" panose="020B0604020202020204" pitchFamily="34" charset="0"/>
                        </a:rPr>
                        <a:t>Wikidata</a:t>
                      </a:r>
                      <a:r>
                        <a:rPr lang="en-US" sz="1600" dirty="0">
                          <a:latin typeface="Arial" panose="020B0604020202020204" pitchFamily="34" charset="0"/>
                          <a:cs typeface="Arial" panose="020B0604020202020204" pitchFamily="34" charset="0"/>
                        </a:rPr>
                        <a:t>. Entries are tagged with meta-data on geography, demographics, history, etc. </a:t>
                      </a:r>
                      <a:r>
                        <a:rPr lang="en-US" sz="1600" dirty="0">
                          <a:solidFill>
                            <a:srgbClr val="C00000"/>
                          </a:solidFill>
                          <a:latin typeface="Arial" panose="020B0604020202020204" pitchFamily="34" charset="0"/>
                          <a:cs typeface="Arial" panose="020B0604020202020204" pitchFamily="34" charset="0"/>
                        </a:rPr>
                        <a:t>Free to access.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349585"/>
                  </a:ext>
                </a:extLst>
              </a:tr>
            </a:tbl>
          </a:graphicData>
        </a:graphic>
      </p:graphicFrame>
      <p:sp>
        <p:nvSpPr>
          <p:cNvPr id="2" name="Rectangle 1">
            <a:extLst>
              <a:ext uri="{FF2B5EF4-FFF2-40B4-BE49-F238E27FC236}">
                <a16:creationId xmlns:a16="http://schemas.microsoft.com/office/drawing/2014/main" id="{5B21D31B-70FA-D9DA-78B8-EA6D8AED79D1}"/>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0FC6E7B-6F37-58FA-3BF6-C84BF4737DBE}"/>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Cross-Cultural Datasets: Non-Industrial or Historical Societies</a:t>
            </a:r>
          </a:p>
        </p:txBody>
      </p:sp>
    </p:spTree>
    <p:extLst>
      <p:ext uri="{BB962C8B-B14F-4D97-AF65-F5344CB8AC3E}">
        <p14:creationId xmlns:p14="http://schemas.microsoft.com/office/powerpoint/2010/main" val="16149347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107F6062-2453-9854-8FF2-216A0C30D8C7}"/>
              </a:ext>
            </a:extLst>
          </p:cNvPr>
          <p:cNvGraphicFramePr>
            <a:graphicFrameLocks noGrp="1"/>
          </p:cNvGraphicFramePr>
          <p:nvPr>
            <p:extLst>
              <p:ext uri="{D42A27DB-BD31-4B8C-83A1-F6EECF244321}">
                <p14:modId xmlns:p14="http://schemas.microsoft.com/office/powerpoint/2010/main" val="2977775135"/>
              </p:ext>
            </p:extLst>
          </p:nvPr>
        </p:nvGraphicFramePr>
        <p:xfrm>
          <a:off x="-2" y="899198"/>
          <a:ext cx="12198303" cy="6018562"/>
        </p:xfrm>
        <a:graphic>
          <a:graphicData uri="http://schemas.openxmlformats.org/drawingml/2006/table">
            <a:tbl>
              <a:tblPr firstRow="1" bandRow="1">
                <a:tableStyleId>{5C22544A-7EE6-4342-B048-85BDC9FD1C3A}</a:tableStyleId>
              </a:tblPr>
              <a:tblGrid>
                <a:gridCol w="2882478">
                  <a:extLst>
                    <a:ext uri="{9D8B030D-6E8A-4147-A177-3AD203B41FA5}">
                      <a16:colId xmlns:a16="http://schemas.microsoft.com/office/drawing/2014/main" val="82197238"/>
                    </a:ext>
                  </a:extLst>
                </a:gridCol>
                <a:gridCol w="9315825">
                  <a:extLst>
                    <a:ext uri="{9D8B030D-6E8A-4147-A177-3AD203B41FA5}">
                      <a16:colId xmlns:a16="http://schemas.microsoft.com/office/drawing/2014/main" val="2694507382"/>
                    </a:ext>
                  </a:extLst>
                </a:gridCol>
              </a:tblGrid>
              <a:tr h="786980">
                <a:tc>
                  <a:txBody>
                    <a:bodyPr/>
                    <a:lstStyle/>
                    <a:p>
                      <a:r>
                        <a:rPr lang="en-US" sz="1600" b="1" dirty="0">
                          <a:solidFill>
                            <a:schemeClr val="bg1"/>
                          </a:solidFill>
                          <a:latin typeface="Arial" panose="020B0604020202020204" pitchFamily="34" charset="0"/>
                          <a:cs typeface="Arial" panose="020B0604020202020204" pitchFamily="34" charset="0"/>
                        </a:rPr>
                        <a:t>Name of Resource</a:t>
                      </a: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600" dirty="0">
                          <a:solidFill>
                            <a:schemeClr val="bg1"/>
                          </a:solidFill>
                          <a:latin typeface="Arial" panose="020B0604020202020204" pitchFamily="34" charset="0"/>
                          <a:cs typeface="Arial" panose="020B0604020202020204" pitchFamily="34" charset="0"/>
                        </a:rPr>
                        <a:t>Description/Use </a:t>
                      </a:r>
                    </a:p>
                    <a:p>
                      <a:r>
                        <a:rPr lang="en-US" sz="1600" dirty="0">
                          <a:solidFill>
                            <a:schemeClr val="bg1"/>
                          </a:solidFill>
                          <a:latin typeface="Arial" panose="020B0604020202020204" pitchFamily="34" charset="0"/>
                          <a:cs typeface="Arial" panose="020B0604020202020204" pitchFamily="34" charset="0"/>
                        </a:rPr>
                        <a:t>(Yellow Shading Indicates Datasets I have not personally used)</a:t>
                      </a: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421311423"/>
                  </a:ext>
                </a:extLst>
              </a:tr>
              <a:tr h="786980">
                <a:tc>
                  <a:txBody>
                    <a:bodyPr/>
                    <a:lstStyle/>
                    <a:p>
                      <a:r>
                        <a:rPr lang="en-US" sz="1600" dirty="0">
                          <a:latin typeface="Arial" panose="020B0604020202020204" pitchFamily="34" charset="0"/>
                          <a:cs typeface="Arial" panose="020B0604020202020204" pitchFamily="34" charset="0"/>
                          <a:hlinkClick r:id="rId2"/>
                        </a:rPr>
                        <a:t>General Social Survey</a:t>
                      </a:r>
                      <a:endParaRPr lang="en-US" sz="1600" dirty="0">
                        <a:latin typeface="Arial" panose="020B0604020202020204" pitchFamily="34" charset="0"/>
                        <a:cs typeface="Arial" panose="020B0604020202020204" pitchFamily="34" charset="0"/>
                      </a:endParaRP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latin typeface="Arial" panose="020B0604020202020204" pitchFamily="34" charset="0"/>
                          <a:cs typeface="Arial" panose="020B0604020202020204" pitchFamily="34" charset="0"/>
                        </a:rPr>
                        <a:t>Similar to European Social Survey but collected across the United States over time. </a:t>
                      </a:r>
                      <a:r>
                        <a:rPr lang="en-US" sz="1600" dirty="0">
                          <a:solidFill>
                            <a:srgbClr val="C00000"/>
                          </a:solidFill>
                          <a:latin typeface="Arial" panose="020B0604020202020204" pitchFamily="34" charset="0"/>
                          <a:cs typeface="Arial" panose="020B0604020202020204" pitchFamily="34" charset="0"/>
                        </a:rPr>
                        <a:t>Free to access data. Pay to add meta-data like geography. </a:t>
                      </a: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69012488"/>
                  </a:ext>
                </a:extLst>
              </a:tr>
              <a:tr h="786980">
                <a:tc>
                  <a:txBody>
                    <a:bodyPr/>
                    <a:lstStyle/>
                    <a:p>
                      <a:r>
                        <a:rPr lang="en-US" sz="1600" dirty="0">
                          <a:latin typeface="Arial" panose="020B0604020202020204" pitchFamily="34" charset="0"/>
                          <a:cs typeface="Arial" panose="020B0604020202020204" pitchFamily="34" charset="0"/>
                          <a:hlinkClick r:id="rId3"/>
                        </a:rPr>
                        <a:t>ANES</a:t>
                      </a:r>
                      <a:endParaRPr lang="en-US" sz="1600" dirty="0">
                        <a:latin typeface="Arial" panose="020B0604020202020204" pitchFamily="34" charset="0"/>
                        <a:cs typeface="Arial" panose="020B0604020202020204" pitchFamily="34" charset="0"/>
                      </a:endParaRP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Academically run national surveys of voters in the United States, conducted before and after every presidential election. Data from 1948 – 2016. </a:t>
                      </a:r>
                      <a:r>
                        <a:rPr lang="en-US" sz="1600" dirty="0">
                          <a:solidFill>
                            <a:srgbClr val="C00000"/>
                          </a:solidFill>
                          <a:latin typeface="Arial" panose="020B0604020202020204" pitchFamily="34" charset="0"/>
                          <a:cs typeface="Arial" panose="020B0604020202020204" pitchFamily="34" charset="0"/>
                        </a:rPr>
                        <a:t>Free to access. </a:t>
                      </a: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62563821"/>
                  </a:ext>
                </a:extLst>
              </a:tr>
              <a:tr h="9807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4"/>
                        </a:rPr>
                        <a:t>American Time Use Survey</a:t>
                      </a:r>
                      <a:endParaRPr lang="en-US" sz="1600" dirty="0">
                        <a:latin typeface="Arial" panose="020B0604020202020204" pitchFamily="34" charset="0"/>
                        <a:cs typeface="Arial" panose="020B0604020202020204" pitchFamily="34" charset="0"/>
                      </a:endParaRP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Collected by the U.S. Bureau of Labor Statistics. Measures the amount of time that people spend doing various activities. Collected annually since 2003. </a:t>
                      </a:r>
                      <a:r>
                        <a:rPr lang="en-US" sz="1600" dirty="0">
                          <a:solidFill>
                            <a:srgbClr val="C00000"/>
                          </a:solidFill>
                          <a:latin typeface="Arial" panose="020B0604020202020204" pitchFamily="34" charset="0"/>
                          <a:cs typeface="Arial" panose="020B0604020202020204" pitchFamily="34" charset="0"/>
                        </a:rPr>
                        <a:t>Free to access. </a:t>
                      </a: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8103341"/>
                  </a:ext>
                </a:extLst>
              </a:tr>
              <a:tr h="786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5"/>
                        </a:rPr>
                        <a:t>Human Connectome Project</a:t>
                      </a:r>
                      <a:endParaRPr lang="en-US" sz="1600" dirty="0">
                        <a:latin typeface="Arial" panose="020B0604020202020204" pitchFamily="34" charset="0"/>
                        <a:cs typeface="Arial" panose="020B0604020202020204" pitchFamily="34" charset="0"/>
                      </a:endParaRP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latin typeface="Arial" panose="020B0604020202020204" pitchFamily="34" charset="0"/>
                          <a:cs typeface="Arial" panose="020B0604020202020204" pitchFamily="34" charset="0"/>
                        </a:rPr>
                        <a:t>Designed to collect and share data of a scope and sufficient detail to begin the process of addressing fundamental questions about human neural connectivity. Contains items on functional and structural neuroimaging, cognition, physical and mental health, emotion. </a:t>
                      </a:r>
                      <a:r>
                        <a:rPr lang="en-US" sz="1600" dirty="0">
                          <a:solidFill>
                            <a:srgbClr val="C00000"/>
                          </a:solidFill>
                          <a:latin typeface="Arial" panose="020B0604020202020204" pitchFamily="34" charset="0"/>
                          <a:cs typeface="Arial" panose="020B0604020202020204" pitchFamily="34" charset="0"/>
                        </a:rPr>
                        <a:t>Data are restricted but there is information on access </a:t>
                      </a:r>
                      <a:r>
                        <a:rPr lang="en-US" sz="1600" dirty="0">
                          <a:solidFill>
                            <a:srgbClr val="C00000"/>
                          </a:solidFill>
                          <a:latin typeface="Arial" panose="020B0604020202020204" pitchFamily="34" charset="0"/>
                          <a:cs typeface="Arial" panose="020B0604020202020204" pitchFamily="34" charset="0"/>
                          <a:hlinkClick r:id="rId6"/>
                        </a:rPr>
                        <a:t>here</a:t>
                      </a:r>
                      <a:r>
                        <a:rPr lang="en-US" sz="1600" dirty="0">
                          <a:solidFill>
                            <a:srgbClr val="C00000"/>
                          </a:solidFill>
                          <a:latin typeface="Arial" panose="020B0604020202020204" pitchFamily="34" charset="0"/>
                          <a:cs typeface="Arial" panose="020B0604020202020204" pitchFamily="34" charset="0"/>
                        </a:rPr>
                        <a:t>.</a:t>
                      </a: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25694028"/>
                  </a:ext>
                </a:extLst>
              </a:tr>
              <a:tr h="7869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7"/>
                        </a:rPr>
                        <a:t>The ARDA</a:t>
                      </a:r>
                      <a:endParaRPr lang="en-US" sz="1600" dirty="0">
                        <a:latin typeface="Arial" panose="020B0604020202020204" pitchFamily="34" charset="0"/>
                        <a:cs typeface="Arial" panose="020B0604020202020204" pitchFamily="34" charset="0"/>
                      </a:endParaRP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Aggregator containing many datasets relating to religion in the United States and around the world. Founded in 1997. </a:t>
                      </a:r>
                      <a:r>
                        <a:rPr lang="en-US" sz="1600" dirty="0">
                          <a:solidFill>
                            <a:srgbClr val="C00000"/>
                          </a:solidFill>
                          <a:latin typeface="Arial" panose="020B0604020202020204" pitchFamily="34" charset="0"/>
                          <a:cs typeface="Arial" panose="020B0604020202020204" pitchFamily="34" charset="0"/>
                        </a:rPr>
                        <a:t>Free to access. </a:t>
                      </a: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4734919"/>
                  </a:ext>
                </a:extLst>
              </a:tr>
              <a:tr h="786980">
                <a:tc>
                  <a:txBody>
                    <a:bodyPr/>
                    <a:lstStyle/>
                    <a:p>
                      <a:r>
                        <a:rPr lang="en-US" sz="1600" dirty="0">
                          <a:latin typeface="Arial" panose="020B0604020202020204" pitchFamily="34" charset="0"/>
                          <a:cs typeface="Arial" panose="020B0604020202020204" pitchFamily="34" charset="0"/>
                          <a:hlinkClick r:id="rId8"/>
                        </a:rPr>
                        <a:t>CDC’s BRFSS</a:t>
                      </a:r>
                      <a:endParaRPr lang="en-US" sz="1600" dirty="0">
                        <a:latin typeface="Arial" panose="020B0604020202020204" pitchFamily="34" charset="0"/>
                        <a:cs typeface="Arial" panose="020B0604020202020204" pitchFamily="34" charset="0"/>
                      </a:endParaRP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latin typeface="Arial" panose="020B0604020202020204" pitchFamily="34" charset="0"/>
                          <a:cs typeface="Arial" panose="020B0604020202020204" pitchFamily="34" charset="0"/>
                        </a:rPr>
                        <a:t>Premier system for collecting state data about U.S. residents regarding their health-related risk behavior, chronic health conditions, and use of preventative services. Contains more than 400,000 adult interviews each year. </a:t>
                      </a:r>
                      <a:r>
                        <a:rPr lang="en-US" sz="1600" dirty="0">
                          <a:solidFill>
                            <a:srgbClr val="C00000"/>
                          </a:solidFill>
                          <a:latin typeface="Arial" panose="020B0604020202020204" pitchFamily="34" charset="0"/>
                          <a:cs typeface="Arial" panose="020B0604020202020204" pitchFamily="34" charset="0"/>
                        </a:rPr>
                        <a:t>Free to download datasets.</a:t>
                      </a:r>
                    </a:p>
                  </a:txBody>
                  <a:tcPr marL="91487" marR="91487" marT="45744" marB="4574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350849888"/>
                  </a:ext>
                </a:extLst>
              </a:tr>
            </a:tbl>
          </a:graphicData>
        </a:graphic>
      </p:graphicFrame>
      <p:sp>
        <p:nvSpPr>
          <p:cNvPr id="2" name="Rectangle 1">
            <a:extLst>
              <a:ext uri="{FF2B5EF4-FFF2-40B4-BE49-F238E27FC236}">
                <a16:creationId xmlns:a16="http://schemas.microsoft.com/office/drawing/2014/main" id="{5B21D31B-70FA-D9DA-78B8-EA6D8AED79D1}"/>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0FC6E7B-6F37-58FA-3BF6-C84BF4737DBE}"/>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Comprehensive United States Data</a:t>
            </a:r>
          </a:p>
        </p:txBody>
      </p:sp>
    </p:spTree>
    <p:extLst>
      <p:ext uri="{BB962C8B-B14F-4D97-AF65-F5344CB8AC3E}">
        <p14:creationId xmlns:p14="http://schemas.microsoft.com/office/powerpoint/2010/main" val="3841998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8">
            <a:extLst>
              <a:ext uri="{FF2B5EF4-FFF2-40B4-BE49-F238E27FC236}">
                <a16:creationId xmlns:a16="http://schemas.microsoft.com/office/drawing/2014/main" id="{107F6062-2453-9854-8FF2-216A0C30D8C7}"/>
              </a:ext>
            </a:extLst>
          </p:cNvPr>
          <p:cNvGraphicFramePr>
            <a:graphicFrameLocks noGrp="1"/>
          </p:cNvGraphicFramePr>
          <p:nvPr>
            <p:extLst>
              <p:ext uri="{D42A27DB-BD31-4B8C-83A1-F6EECF244321}">
                <p14:modId xmlns:p14="http://schemas.microsoft.com/office/powerpoint/2010/main" val="2638889074"/>
              </p:ext>
            </p:extLst>
          </p:nvPr>
        </p:nvGraphicFramePr>
        <p:xfrm>
          <a:off x="-2" y="899198"/>
          <a:ext cx="12192001" cy="5958799"/>
        </p:xfrm>
        <a:graphic>
          <a:graphicData uri="http://schemas.openxmlformats.org/drawingml/2006/table">
            <a:tbl>
              <a:tblPr firstRow="1" bandRow="1">
                <a:tableStyleId>{5C22544A-7EE6-4342-B048-85BDC9FD1C3A}</a:tableStyleId>
              </a:tblPr>
              <a:tblGrid>
                <a:gridCol w="4146117">
                  <a:extLst>
                    <a:ext uri="{9D8B030D-6E8A-4147-A177-3AD203B41FA5}">
                      <a16:colId xmlns:a16="http://schemas.microsoft.com/office/drawing/2014/main" val="82197238"/>
                    </a:ext>
                  </a:extLst>
                </a:gridCol>
                <a:gridCol w="8045884">
                  <a:extLst>
                    <a:ext uri="{9D8B030D-6E8A-4147-A177-3AD203B41FA5}">
                      <a16:colId xmlns:a16="http://schemas.microsoft.com/office/drawing/2014/main" val="2694507382"/>
                    </a:ext>
                  </a:extLst>
                </a:gridCol>
              </a:tblGrid>
              <a:tr h="622541">
                <a:tc>
                  <a:txBody>
                    <a:bodyPr/>
                    <a:lstStyle/>
                    <a:p>
                      <a:r>
                        <a:rPr lang="en-US" sz="1600" b="1" dirty="0">
                          <a:solidFill>
                            <a:schemeClr val="bg1"/>
                          </a:solidFill>
                          <a:latin typeface="Arial" panose="020B0604020202020204" pitchFamily="34" charset="0"/>
                          <a:cs typeface="Arial" panose="020B0604020202020204" pitchFamily="34" charset="0"/>
                        </a:rPr>
                        <a:t>Name of Resource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tc>
                  <a:txBody>
                    <a:bodyPr/>
                    <a:lstStyle/>
                    <a:p>
                      <a:r>
                        <a:rPr lang="en-US" sz="1600" dirty="0">
                          <a:solidFill>
                            <a:schemeClr val="bg1"/>
                          </a:solidFill>
                          <a:latin typeface="Arial" panose="020B0604020202020204" pitchFamily="34" charset="0"/>
                          <a:cs typeface="Arial" panose="020B0604020202020204" pitchFamily="34" charset="0"/>
                        </a:rPr>
                        <a:t>Description/Use </a:t>
                      </a:r>
                    </a:p>
                    <a:p>
                      <a:r>
                        <a:rPr lang="en-US" sz="1600" dirty="0">
                          <a:solidFill>
                            <a:schemeClr val="bg1"/>
                          </a:solidFill>
                          <a:latin typeface="Arial" panose="020B0604020202020204" pitchFamily="34" charset="0"/>
                          <a:cs typeface="Arial" panose="020B0604020202020204" pitchFamily="34" charset="0"/>
                        </a:rPr>
                        <a:t>(Yellow Shading Indicates Datasets I have not personally used)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50000"/>
                      </a:schemeClr>
                    </a:solidFill>
                  </a:tcPr>
                </a:tc>
                <a:extLst>
                  <a:ext uri="{0D108BD9-81ED-4DB2-BD59-A6C34878D82A}">
                    <a16:rowId xmlns:a16="http://schemas.microsoft.com/office/drawing/2014/main" val="1421311423"/>
                  </a:ext>
                </a:extLst>
              </a:tr>
              <a:tr h="622541">
                <a:tc>
                  <a:txBody>
                    <a:bodyPr/>
                    <a:lstStyle/>
                    <a:p>
                      <a:r>
                        <a:rPr lang="en-US" sz="1600" dirty="0">
                          <a:latin typeface="Arial" panose="020B0604020202020204" pitchFamily="34" charset="0"/>
                          <a:cs typeface="Arial" panose="020B0604020202020204" pitchFamily="34" charset="0"/>
                          <a:hlinkClick r:id="rId2"/>
                        </a:rPr>
                        <a:t>Personality Development Collaborative</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latin typeface="Arial" panose="020B0604020202020204" pitchFamily="34" charset="0"/>
                          <a:cs typeface="Arial" panose="020B0604020202020204" pitchFamily="34" charset="0"/>
                        </a:rPr>
                        <a:t>Central hub for researchers across the globe who are interested in sharing or using existing longitudinal data on personality. </a:t>
                      </a:r>
                      <a:r>
                        <a:rPr lang="en-US" sz="1600" dirty="0">
                          <a:solidFill>
                            <a:srgbClr val="C00000"/>
                          </a:solidFill>
                          <a:latin typeface="Arial" panose="020B0604020202020204" pitchFamily="34" charset="0"/>
                          <a:cs typeface="Arial" panose="020B0604020202020204" pitchFamily="34" charset="0"/>
                        </a:rPr>
                        <a:t>Free to access.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169012488"/>
                  </a:ext>
                </a:extLst>
              </a:tr>
              <a:tr h="622541">
                <a:tc>
                  <a:txBody>
                    <a:bodyPr/>
                    <a:lstStyle/>
                    <a:p>
                      <a:r>
                        <a:rPr lang="en-US" sz="1600" dirty="0">
                          <a:latin typeface="Arial" panose="020B0604020202020204" pitchFamily="34" charset="0"/>
                          <a:cs typeface="Arial" panose="020B0604020202020204" pitchFamily="34" charset="0"/>
                          <a:hlinkClick r:id="rId3"/>
                        </a:rPr>
                        <a:t>Bureau of Labor Statistics NLS</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latin typeface="Arial" panose="020B0604020202020204" pitchFamily="34" charset="0"/>
                          <a:cs typeface="Arial" panose="020B0604020202020204" pitchFamily="34" charset="0"/>
                        </a:rPr>
                        <a:t>A collection of nationally representative surveys that followed the same individuals from specific birth cohorts over time</a:t>
                      </a:r>
                      <a:r>
                        <a:rPr lang="en-US" sz="1600" dirty="0">
                          <a:solidFill>
                            <a:srgbClr val="C00000"/>
                          </a:solidFill>
                          <a:latin typeface="Arial" panose="020B0604020202020204" pitchFamily="34" charset="0"/>
                          <a:cs typeface="Arial" panose="020B0604020202020204" pitchFamily="34" charset="0"/>
                        </a:rPr>
                        <a:t>. Free to download datasets.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662563821"/>
                  </a:ext>
                </a:extLst>
              </a:tr>
              <a:tr h="978471">
                <a:tc>
                  <a:txBody>
                    <a:bodyPr/>
                    <a:lstStyle/>
                    <a:p>
                      <a:r>
                        <a:rPr lang="en-US" sz="1600" dirty="0">
                          <a:latin typeface="Arial" panose="020B0604020202020204" pitchFamily="34" charset="0"/>
                          <a:cs typeface="Arial" panose="020B0604020202020204" pitchFamily="34" charset="0"/>
                          <a:hlinkClick r:id="rId4"/>
                        </a:rPr>
                        <a:t>New Zealand Attitudes and Values Survey</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latin typeface="Arial" panose="020B0604020202020204" pitchFamily="34" charset="0"/>
                          <a:cs typeface="Arial" panose="020B0604020202020204" pitchFamily="34" charset="0"/>
                        </a:rPr>
                        <a:t>A longitudinal study of 60,000+ New Zealanders. Questions involve social attitudes, personality, moral values, and occupational/demographic meta-data. </a:t>
                      </a:r>
                      <a:r>
                        <a:rPr lang="en-US" sz="1600" dirty="0">
                          <a:solidFill>
                            <a:srgbClr val="C00000"/>
                          </a:solidFill>
                          <a:latin typeface="Arial" panose="020B0604020202020204" pitchFamily="34" charset="0"/>
                          <a:cs typeface="Arial" panose="020B0604020202020204" pitchFamily="34" charset="0"/>
                        </a:rPr>
                        <a:t>Data are proprietary, but potentially accessible through emailing Chris Sibley.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88103341"/>
                  </a:ext>
                </a:extLst>
              </a:tr>
              <a:tr h="62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5"/>
                        </a:rPr>
                        <a:t>Adolescent Brain and Cognitive Development Survey</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US" sz="1600" dirty="0">
                          <a:solidFill>
                            <a:schemeClr val="tx1"/>
                          </a:solidFill>
                          <a:latin typeface="Arial" panose="020B0604020202020204" pitchFamily="34" charset="0"/>
                          <a:cs typeface="Arial" panose="020B0604020202020204" pitchFamily="34" charset="0"/>
                        </a:rPr>
                        <a:t>Largest long-term study of brain development and child health in the United States. </a:t>
                      </a:r>
                    </a:p>
                    <a:p>
                      <a:r>
                        <a:rPr lang="en-US" sz="1600" dirty="0">
                          <a:solidFill>
                            <a:srgbClr val="C00000"/>
                          </a:solidFill>
                          <a:latin typeface="Arial" panose="020B0604020202020204" pitchFamily="34" charset="0"/>
                          <a:cs typeface="Arial" panose="020B0604020202020204" pitchFamily="34" charset="0"/>
                        </a:rPr>
                        <a:t>Researchers must complete a short application to access data. </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858718976"/>
                  </a:ext>
                </a:extLst>
              </a:tr>
              <a:tr h="62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6"/>
                        </a:rPr>
                        <a:t>CLOSER</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Aggregates several UK longitudinal surveys, with data spanning 1946 until the present day and covering a range of age groups. </a:t>
                      </a:r>
                      <a:r>
                        <a:rPr lang="en-US" sz="1600" dirty="0">
                          <a:solidFill>
                            <a:srgbClr val="C00000"/>
                          </a:solidFill>
                          <a:latin typeface="Arial" panose="020B0604020202020204" pitchFamily="34" charset="0"/>
                          <a:cs typeface="Arial" panose="020B0604020202020204" pitchFamily="34" charset="0"/>
                        </a:rPr>
                        <a:t>Access unclear.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25694028"/>
                  </a:ext>
                </a:extLst>
              </a:tr>
              <a:tr h="62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7"/>
                        </a:rPr>
                        <a:t>LISS Panel</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Dutch study of 7,500 individuals from 5,000 households each month since 2007. Follows changes in living conditions and behaviors. </a:t>
                      </a:r>
                      <a:r>
                        <a:rPr lang="en-US" sz="1600" dirty="0">
                          <a:solidFill>
                            <a:srgbClr val="C00000"/>
                          </a:solidFill>
                          <a:latin typeface="Arial" panose="020B0604020202020204" pitchFamily="34" charset="0"/>
                          <a:cs typeface="Arial" panose="020B0604020202020204" pitchFamily="34" charset="0"/>
                        </a:rPr>
                        <a:t>Free to download data.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54349585"/>
                  </a:ext>
                </a:extLst>
              </a:tr>
              <a:tr h="622541">
                <a:tc>
                  <a:txBody>
                    <a:bodyPr/>
                    <a:lstStyle/>
                    <a:p>
                      <a:r>
                        <a:rPr lang="en-US" sz="1600" dirty="0">
                          <a:latin typeface="Arial" panose="020B0604020202020204" pitchFamily="34" charset="0"/>
                          <a:cs typeface="Arial" panose="020B0604020202020204" pitchFamily="34" charset="0"/>
                          <a:hlinkClick r:id="rId8"/>
                        </a:rPr>
                        <a:t>LSAC Panel</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Longitudinal study of Australian children. Followed development of 10,000 individuals since 2003. </a:t>
                      </a:r>
                      <a:r>
                        <a:rPr lang="en-US" sz="1600" dirty="0">
                          <a:solidFill>
                            <a:srgbClr val="C00000"/>
                          </a:solidFill>
                          <a:latin typeface="Arial" panose="020B0604020202020204" pitchFamily="34" charset="0"/>
                          <a:cs typeface="Arial" panose="020B0604020202020204" pitchFamily="34" charset="0"/>
                        </a:rPr>
                        <a:t>Free to download data. </a:t>
                      </a:r>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4734919"/>
                  </a:ext>
                </a:extLst>
              </a:tr>
              <a:tr h="6225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hlinkClick r:id="rId9"/>
                        </a:rPr>
                        <a:t>MIDUS</a:t>
                      </a:r>
                      <a:endParaRPr lang="en-US" sz="1600"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latin typeface="Arial" panose="020B0604020202020204" pitchFamily="34" charset="0"/>
                          <a:cs typeface="Arial" panose="020B0604020202020204" pitchFamily="34" charset="0"/>
                        </a:rPr>
                        <a:t>Midlife in the United States study was national sample of continental U.S. residents who were first interviewed in 1995-6. Focuses on health and wellness. </a:t>
                      </a:r>
                      <a:r>
                        <a:rPr lang="en-US" sz="1600" dirty="0">
                          <a:solidFill>
                            <a:srgbClr val="C00000"/>
                          </a:solidFill>
                          <a:latin typeface="Arial" panose="020B0604020202020204" pitchFamily="34" charset="0"/>
                          <a:cs typeface="Arial" panose="020B0604020202020204" pitchFamily="34" charset="0"/>
                        </a:rPr>
                        <a:t>Free to access.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50849888"/>
                  </a:ext>
                </a:extLst>
              </a:tr>
            </a:tbl>
          </a:graphicData>
        </a:graphic>
      </p:graphicFrame>
      <p:sp>
        <p:nvSpPr>
          <p:cNvPr id="2" name="Rectangle 1">
            <a:extLst>
              <a:ext uri="{FF2B5EF4-FFF2-40B4-BE49-F238E27FC236}">
                <a16:creationId xmlns:a16="http://schemas.microsoft.com/office/drawing/2014/main" id="{5B21D31B-70FA-D9DA-78B8-EA6D8AED79D1}"/>
              </a:ext>
            </a:extLst>
          </p:cNvPr>
          <p:cNvSpPr/>
          <p:nvPr/>
        </p:nvSpPr>
        <p:spPr>
          <a:xfrm>
            <a:off x="0" y="1"/>
            <a:ext cx="12192000" cy="90364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0FC6E7B-6F37-58FA-3BF6-C84BF4737DBE}"/>
              </a:ext>
            </a:extLst>
          </p:cNvPr>
          <p:cNvSpPr txBox="1"/>
          <p:nvPr/>
        </p:nvSpPr>
        <p:spPr>
          <a:xfrm>
            <a:off x="0" y="172601"/>
            <a:ext cx="12191999" cy="553998"/>
          </a:xfrm>
          <a:prstGeom prst="rect">
            <a:avLst/>
          </a:prstGeom>
          <a:noFill/>
        </p:spPr>
        <p:txBody>
          <a:bodyPr wrap="square" rtlCol="0">
            <a:spAutoFit/>
          </a:bodyPr>
          <a:lstStyle/>
          <a:p>
            <a:pPr algn="ctr"/>
            <a:r>
              <a:rPr lang="en-US" sz="3000" dirty="0">
                <a:solidFill>
                  <a:schemeClr val="bg1"/>
                </a:solidFill>
                <a:latin typeface="Arial" panose="020B0604020202020204" pitchFamily="34" charset="0"/>
                <a:cs typeface="Arial" panose="020B0604020202020204" pitchFamily="34" charset="0"/>
              </a:rPr>
              <a:t>High-Quality Longitudinal Data</a:t>
            </a:r>
          </a:p>
        </p:txBody>
      </p:sp>
    </p:spTree>
    <p:extLst>
      <p:ext uri="{BB962C8B-B14F-4D97-AF65-F5344CB8AC3E}">
        <p14:creationId xmlns:p14="http://schemas.microsoft.com/office/powerpoint/2010/main" val="3902183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1807</Words>
  <Application>Microsoft Macintosh PowerPoint</Application>
  <PresentationFormat>Widescreen</PresentationFormat>
  <Paragraphs>171</Paragraphs>
  <Slides>13</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Book</vt:lpstr>
      <vt:lpstr>Calibri</vt:lpstr>
      <vt:lpstr>Calibri Light</vt:lpstr>
      <vt:lpstr>Office Theme</vt:lpstr>
      <vt:lpstr>Tips and Data Resources for Research in Graduate School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Productivity in Graduate School</dc:title>
  <dc:creator>Joshua Jackson</dc:creator>
  <cp:lastModifiedBy>Joshua Jackson</cp:lastModifiedBy>
  <cp:revision>343</cp:revision>
  <dcterms:created xsi:type="dcterms:W3CDTF">2023-02-15T16:22:53Z</dcterms:created>
  <dcterms:modified xsi:type="dcterms:W3CDTF">2023-02-24T01:54:02Z</dcterms:modified>
</cp:coreProperties>
</file>